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61" r:id="rId6"/>
    <p:sldId id="262" r:id="rId7"/>
    <p:sldId id="263" r:id="rId8"/>
    <p:sldId id="265" r:id="rId9"/>
    <p:sldId id="264" r:id="rId10"/>
    <p:sldId id="266" r:id="rId11"/>
    <p:sldId id="267" r:id="rId12"/>
    <p:sldId id="268" r:id="rId13"/>
    <p:sldId id="269" r:id="rId14"/>
    <p:sldId id="270" r:id="rId15"/>
    <p:sldId id="271" r:id="rId16"/>
    <p:sldId id="272" r:id="rId17"/>
    <p:sldId id="273" r:id="rId18"/>
    <p:sldId id="275" r:id="rId19"/>
    <p:sldId id="277" r:id="rId20"/>
    <p:sldId id="278" r:id="rId21"/>
    <p:sldId id="279" r:id="rId22"/>
    <p:sldId id="280" r:id="rId23"/>
    <p:sldId id="281"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596"/>
    <p:restoredTop sz="94681"/>
  </p:normalViewPr>
  <p:slideViewPr>
    <p:cSldViewPr snapToGrid="0" snapToObjects="1">
      <p:cViewPr varScale="1">
        <p:scale>
          <a:sx n="100" d="100"/>
          <a:sy n="100" d="100"/>
        </p:scale>
        <p:origin x="192" y="4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8E7161B-7B33-DC4D-9D85-EDB84A6E8ED8}"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GB"/>
        </a:p>
      </dgm:t>
    </dgm:pt>
    <dgm:pt modelId="{182FCAA4-95D9-794F-9563-D95FDAA9A251}">
      <dgm:prSet/>
      <dgm:spPr/>
      <dgm:t>
        <a:bodyPr/>
        <a:lstStyle/>
        <a:p>
          <a:r>
            <a:rPr lang="en-IN" dirty="0"/>
            <a:t>Text mining is the process of examining large collections of text and converting the unstructured text data into structured data for further analysis like visualization and model building. </a:t>
          </a:r>
        </a:p>
      </dgm:t>
    </dgm:pt>
    <dgm:pt modelId="{CC1AF9E2-4C94-1E49-AD32-C540EB414CEF}" type="parTrans" cxnId="{B851EA85-F2BF-0C41-9D87-3A3118AA0707}">
      <dgm:prSet/>
      <dgm:spPr/>
      <dgm:t>
        <a:bodyPr/>
        <a:lstStyle/>
        <a:p>
          <a:endParaRPr lang="en-GB"/>
        </a:p>
      </dgm:t>
    </dgm:pt>
    <dgm:pt modelId="{217772B9-03E7-FE4B-A557-C46F31D50A17}" type="sibTrans" cxnId="{B851EA85-F2BF-0C41-9D87-3A3118AA0707}">
      <dgm:prSet/>
      <dgm:spPr/>
      <dgm:t>
        <a:bodyPr/>
        <a:lstStyle/>
        <a:p>
          <a:endParaRPr lang="en-GB"/>
        </a:p>
      </dgm:t>
    </dgm:pt>
    <dgm:pt modelId="{78B23E9F-25DE-3744-86B0-E3B2B1F5BA6F}">
      <dgm:prSet/>
      <dgm:spPr/>
      <dgm:t>
        <a:bodyPr/>
        <a:lstStyle/>
        <a:p>
          <a:r>
            <a:rPr lang="en-IN" b="1" u="sng" dirty="0"/>
            <a:t>Objective</a:t>
          </a:r>
          <a:r>
            <a:rPr lang="en-IN" b="1" dirty="0"/>
            <a:t>: </a:t>
          </a:r>
        </a:p>
        <a:p>
          <a:r>
            <a:rPr lang="en-IN" dirty="0"/>
            <a:t>In our analysis, we will utilize the power of text mining to do an in-depth analysis of customer reviews on an e-commerce clothing site data and build a classification model to predict whether the customer will recommend the product or not.</a:t>
          </a:r>
        </a:p>
        <a:p>
          <a:r>
            <a:rPr lang="en-IN" dirty="0"/>
            <a:t>It will help retailers to have an understanding about their products, mistakes and customer satisfaction.</a:t>
          </a:r>
        </a:p>
      </dgm:t>
    </dgm:pt>
    <dgm:pt modelId="{A5A29F9F-278E-5140-9DBB-6302155BDDE9}" type="parTrans" cxnId="{D15FE5D2-1C33-6A4A-AC62-77962359DD21}">
      <dgm:prSet/>
      <dgm:spPr/>
      <dgm:t>
        <a:bodyPr/>
        <a:lstStyle/>
        <a:p>
          <a:endParaRPr lang="en-GB"/>
        </a:p>
      </dgm:t>
    </dgm:pt>
    <dgm:pt modelId="{9969E701-1C11-9948-AC07-BEE906A5EE99}" type="sibTrans" cxnId="{D15FE5D2-1C33-6A4A-AC62-77962359DD21}">
      <dgm:prSet/>
      <dgm:spPr/>
      <dgm:t>
        <a:bodyPr/>
        <a:lstStyle/>
        <a:p>
          <a:endParaRPr lang="en-GB"/>
        </a:p>
      </dgm:t>
    </dgm:pt>
    <dgm:pt modelId="{96F81AA3-7015-3A46-8AF0-336A864266CC}" type="pres">
      <dgm:prSet presAssocID="{B8E7161B-7B33-DC4D-9D85-EDB84A6E8ED8}" presName="linear" presStyleCnt="0">
        <dgm:presLayoutVars>
          <dgm:animLvl val="lvl"/>
          <dgm:resizeHandles val="exact"/>
        </dgm:presLayoutVars>
      </dgm:prSet>
      <dgm:spPr/>
    </dgm:pt>
    <dgm:pt modelId="{08C8ECA2-ADCB-C64B-9898-2D2EA17B4232}" type="pres">
      <dgm:prSet presAssocID="{182FCAA4-95D9-794F-9563-D95FDAA9A251}" presName="parentText" presStyleLbl="node1" presStyleIdx="0" presStyleCnt="2" custScaleY="52256">
        <dgm:presLayoutVars>
          <dgm:chMax val="0"/>
          <dgm:bulletEnabled val="1"/>
        </dgm:presLayoutVars>
      </dgm:prSet>
      <dgm:spPr/>
    </dgm:pt>
    <dgm:pt modelId="{62881791-EA41-5B40-8359-DF64816575F0}" type="pres">
      <dgm:prSet presAssocID="{217772B9-03E7-FE4B-A557-C46F31D50A17}" presName="spacer" presStyleCnt="0"/>
      <dgm:spPr/>
    </dgm:pt>
    <dgm:pt modelId="{E96FFB42-FF5A-5141-A9C2-4099D9CC2CDB}" type="pres">
      <dgm:prSet presAssocID="{78B23E9F-25DE-3744-86B0-E3B2B1F5BA6F}" presName="parentText" presStyleLbl="node1" presStyleIdx="1" presStyleCnt="2">
        <dgm:presLayoutVars>
          <dgm:chMax val="0"/>
          <dgm:bulletEnabled val="1"/>
        </dgm:presLayoutVars>
      </dgm:prSet>
      <dgm:spPr/>
    </dgm:pt>
  </dgm:ptLst>
  <dgm:cxnLst>
    <dgm:cxn modelId="{B851EA85-F2BF-0C41-9D87-3A3118AA0707}" srcId="{B8E7161B-7B33-DC4D-9D85-EDB84A6E8ED8}" destId="{182FCAA4-95D9-794F-9563-D95FDAA9A251}" srcOrd="0" destOrd="0" parTransId="{CC1AF9E2-4C94-1E49-AD32-C540EB414CEF}" sibTransId="{217772B9-03E7-FE4B-A557-C46F31D50A17}"/>
    <dgm:cxn modelId="{096F9F9C-9873-C747-9BC2-7C1993B6F048}" type="presOf" srcId="{182FCAA4-95D9-794F-9563-D95FDAA9A251}" destId="{08C8ECA2-ADCB-C64B-9898-2D2EA17B4232}" srcOrd="0" destOrd="0" presId="urn:microsoft.com/office/officeart/2005/8/layout/vList2"/>
    <dgm:cxn modelId="{1206109D-186B-2746-AC95-0141DDC35E24}" type="presOf" srcId="{78B23E9F-25DE-3744-86B0-E3B2B1F5BA6F}" destId="{E96FFB42-FF5A-5141-A9C2-4099D9CC2CDB}" srcOrd="0" destOrd="0" presId="urn:microsoft.com/office/officeart/2005/8/layout/vList2"/>
    <dgm:cxn modelId="{D15FE5D2-1C33-6A4A-AC62-77962359DD21}" srcId="{B8E7161B-7B33-DC4D-9D85-EDB84A6E8ED8}" destId="{78B23E9F-25DE-3744-86B0-E3B2B1F5BA6F}" srcOrd="1" destOrd="0" parTransId="{A5A29F9F-278E-5140-9DBB-6302155BDDE9}" sibTransId="{9969E701-1C11-9948-AC07-BEE906A5EE99}"/>
    <dgm:cxn modelId="{118C38D5-F92E-3841-BE8D-C3A19FB52292}" type="presOf" srcId="{B8E7161B-7B33-DC4D-9D85-EDB84A6E8ED8}" destId="{96F81AA3-7015-3A46-8AF0-336A864266CC}" srcOrd="0" destOrd="0" presId="urn:microsoft.com/office/officeart/2005/8/layout/vList2"/>
    <dgm:cxn modelId="{D02692AE-9CC5-AE41-B322-475688AB0292}" type="presParOf" srcId="{96F81AA3-7015-3A46-8AF0-336A864266CC}" destId="{08C8ECA2-ADCB-C64B-9898-2D2EA17B4232}" srcOrd="0" destOrd="0" presId="urn:microsoft.com/office/officeart/2005/8/layout/vList2"/>
    <dgm:cxn modelId="{F23A09D4-32B1-8E4D-A949-845CE386774F}" type="presParOf" srcId="{96F81AA3-7015-3A46-8AF0-336A864266CC}" destId="{62881791-EA41-5B40-8359-DF64816575F0}" srcOrd="1" destOrd="0" presId="urn:microsoft.com/office/officeart/2005/8/layout/vList2"/>
    <dgm:cxn modelId="{CCA88618-69F5-E747-818B-83A21A944B89}" type="presParOf" srcId="{96F81AA3-7015-3A46-8AF0-336A864266CC}" destId="{E96FFB42-FF5A-5141-A9C2-4099D9CC2CDB}"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136221D-4CA8-8E44-9463-8067782F7240}"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GB"/>
        </a:p>
      </dgm:t>
    </dgm:pt>
    <dgm:pt modelId="{56183200-0BB6-064C-9012-C099036EF7CB}">
      <dgm:prSet phldrT="[Text]"/>
      <dgm:spPr/>
      <dgm:t>
        <a:bodyPr/>
        <a:lstStyle/>
        <a:p>
          <a:r>
            <a:rPr lang="en-GB" dirty="0"/>
            <a:t>Data Exploration</a:t>
          </a:r>
        </a:p>
      </dgm:t>
    </dgm:pt>
    <dgm:pt modelId="{3CB152F8-3AE0-5442-A503-187F9E91B05E}" type="parTrans" cxnId="{80518F63-A482-BE48-995E-BAB536227BE3}">
      <dgm:prSet/>
      <dgm:spPr/>
      <dgm:t>
        <a:bodyPr/>
        <a:lstStyle/>
        <a:p>
          <a:endParaRPr lang="en-GB"/>
        </a:p>
      </dgm:t>
    </dgm:pt>
    <dgm:pt modelId="{1C5C6AC0-C442-4C42-8EB1-5418590D026D}" type="sibTrans" cxnId="{80518F63-A482-BE48-995E-BAB536227BE3}">
      <dgm:prSet/>
      <dgm:spPr/>
      <dgm:t>
        <a:bodyPr/>
        <a:lstStyle/>
        <a:p>
          <a:endParaRPr lang="en-GB"/>
        </a:p>
      </dgm:t>
    </dgm:pt>
    <dgm:pt modelId="{A009D468-6479-AD4F-929E-6607D8EB8315}">
      <dgm:prSet phldrT="[Text]"/>
      <dgm:spPr/>
      <dgm:t>
        <a:bodyPr/>
        <a:lstStyle/>
        <a:p>
          <a:r>
            <a:rPr lang="en-GB" dirty="0"/>
            <a:t>Exploratory Data Analysis</a:t>
          </a:r>
        </a:p>
      </dgm:t>
    </dgm:pt>
    <dgm:pt modelId="{7B525DB0-926A-0144-A75B-0E69A0B5D555}" type="parTrans" cxnId="{C9A6FCFF-406C-1442-8D9B-DF7D1A4B7E65}">
      <dgm:prSet/>
      <dgm:spPr/>
      <dgm:t>
        <a:bodyPr/>
        <a:lstStyle/>
        <a:p>
          <a:endParaRPr lang="en-GB"/>
        </a:p>
      </dgm:t>
    </dgm:pt>
    <dgm:pt modelId="{0DBD247C-0B84-9C40-A8A4-15E1DF1E7D49}" type="sibTrans" cxnId="{C9A6FCFF-406C-1442-8D9B-DF7D1A4B7E65}">
      <dgm:prSet/>
      <dgm:spPr/>
      <dgm:t>
        <a:bodyPr/>
        <a:lstStyle/>
        <a:p>
          <a:endParaRPr lang="en-GB"/>
        </a:p>
      </dgm:t>
    </dgm:pt>
    <dgm:pt modelId="{56B8F0F2-7200-B64C-B531-ABF929B9F2C3}">
      <dgm:prSet phldrT="[Text]"/>
      <dgm:spPr/>
      <dgm:t>
        <a:bodyPr/>
        <a:lstStyle/>
        <a:p>
          <a:r>
            <a:rPr lang="en-GB" dirty="0"/>
            <a:t>Bivariate Analysis</a:t>
          </a:r>
        </a:p>
      </dgm:t>
    </dgm:pt>
    <dgm:pt modelId="{D7010699-6986-5040-AFCF-79978624B6E2}" type="parTrans" cxnId="{CB2D5259-DB4C-0D43-83E3-225E267F21E3}">
      <dgm:prSet/>
      <dgm:spPr/>
      <dgm:t>
        <a:bodyPr/>
        <a:lstStyle/>
        <a:p>
          <a:endParaRPr lang="en-GB"/>
        </a:p>
      </dgm:t>
    </dgm:pt>
    <dgm:pt modelId="{DD4B7727-4BDD-A747-A57F-47C5F50E9A01}" type="sibTrans" cxnId="{CB2D5259-DB4C-0D43-83E3-225E267F21E3}">
      <dgm:prSet/>
      <dgm:spPr/>
      <dgm:t>
        <a:bodyPr/>
        <a:lstStyle/>
        <a:p>
          <a:endParaRPr lang="en-GB"/>
        </a:p>
      </dgm:t>
    </dgm:pt>
    <dgm:pt modelId="{D9829CE4-BDF6-CA4C-B375-D1C679611A96}">
      <dgm:prSet phldrT="[Text]"/>
      <dgm:spPr/>
      <dgm:t>
        <a:bodyPr/>
        <a:lstStyle/>
        <a:p>
          <a:r>
            <a:rPr lang="en-GB" dirty="0"/>
            <a:t>Data Pre-processing</a:t>
          </a:r>
        </a:p>
      </dgm:t>
    </dgm:pt>
    <dgm:pt modelId="{D6E9E01C-F8C0-8646-8347-3DA670D86397}" type="parTrans" cxnId="{82BF5A95-8EB5-0E4D-8622-438C27AFABD5}">
      <dgm:prSet/>
      <dgm:spPr/>
      <dgm:t>
        <a:bodyPr/>
        <a:lstStyle/>
        <a:p>
          <a:endParaRPr lang="en-GB"/>
        </a:p>
      </dgm:t>
    </dgm:pt>
    <dgm:pt modelId="{44279E7B-B9FE-754E-AC6D-9FBF801EA004}" type="sibTrans" cxnId="{82BF5A95-8EB5-0E4D-8622-438C27AFABD5}">
      <dgm:prSet/>
      <dgm:spPr/>
      <dgm:t>
        <a:bodyPr/>
        <a:lstStyle/>
        <a:p>
          <a:endParaRPr lang="en-GB"/>
        </a:p>
      </dgm:t>
    </dgm:pt>
    <dgm:pt modelId="{34630D59-7D9A-124F-8D3B-60E60971A306}">
      <dgm:prSet phldrT="[Text]"/>
      <dgm:spPr/>
      <dgm:t>
        <a:bodyPr/>
        <a:lstStyle/>
        <a:p>
          <a:r>
            <a:rPr lang="en-GB" dirty="0"/>
            <a:t>Checking for Missing Values</a:t>
          </a:r>
        </a:p>
      </dgm:t>
    </dgm:pt>
    <dgm:pt modelId="{83234CE9-18AE-124B-B432-D45D4513FB92}" type="parTrans" cxnId="{5801AE5E-FA07-5043-95B5-1481359E2167}">
      <dgm:prSet/>
      <dgm:spPr/>
      <dgm:t>
        <a:bodyPr/>
        <a:lstStyle/>
        <a:p>
          <a:endParaRPr lang="en-GB"/>
        </a:p>
      </dgm:t>
    </dgm:pt>
    <dgm:pt modelId="{DB3FCDE2-BBD5-614B-82CC-ADCD47003841}" type="sibTrans" cxnId="{5801AE5E-FA07-5043-95B5-1481359E2167}">
      <dgm:prSet/>
      <dgm:spPr/>
      <dgm:t>
        <a:bodyPr/>
        <a:lstStyle/>
        <a:p>
          <a:endParaRPr lang="en-GB"/>
        </a:p>
      </dgm:t>
    </dgm:pt>
    <dgm:pt modelId="{1EDD0002-EC2D-1B4D-9BD6-C3E8A59DEB8F}">
      <dgm:prSet phldrT="[Text]"/>
      <dgm:spPr/>
      <dgm:t>
        <a:bodyPr/>
        <a:lstStyle/>
        <a:p>
          <a:r>
            <a:rPr lang="en-GB" dirty="0"/>
            <a:t>Classification Model</a:t>
          </a:r>
        </a:p>
      </dgm:t>
    </dgm:pt>
    <dgm:pt modelId="{63317595-AF9B-7C4E-88C7-740B66785AC7}" type="parTrans" cxnId="{E06460BA-ECAD-9749-86E7-5A34CFE1B407}">
      <dgm:prSet/>
      <dgm:spPr/>
      <dgm:t>
        <a:bodyPr/>
        <a:lstStyle/>
        <a:p>
          <a:endParaRPr lang="en-GB"/>
        </a:p>
      </dgm:t>
    </dgm:pt>
    <dgm:pt modelId="{9C7ED248-A718-9749-812D-B3E2B1DCC884}" type="sibTrans" cxnId="{E06460BA-ECAD-9749-86E7-5A34CFE1B407}">
      <dgm:prSet/>
      <dgm:spPr/>
      <dgm:t>
        <a:bodyPr/>
        <a:lstStyle/>
        <a:p>
          <a:endParaRPr lang="en-GB"/>
        </a:p>
      </dgm:t>
    </dgm:pt>
    <dgm:pt modelId="{27D40A39-E4DD-A54F-8A35-7981C2AEB7F3}">
      <dgm:prSet phldrT="[Text]" custT="1"/>
      <dgm:spPr/>
      <dgm:t>
        <a:bodyPr/>
        <a:lstStyle/>
        <a:p>
          <a:r>
            <a:rPr lang="en-GB" sz="1400" dirty="0"/>
            <a:t>Decision Tree Classifier</a:t>
          </a:r>
        </a:p>
      </dgm:t>
    </dgm:pt>
    <dgm:pt modelId="{6908920C-F7CB-604E-B252-637328CA5BED}" type="parTrans" cxnId="{84134AB5-5E97-4A47-9372-AFC69190FCF8}">
      <dgm:prSet/>
      <dgm:spPr/>
      <dgm:t>
        <a:bodyPr/>
        <a:lstStyle/>
        <a:p>
          <a:endParaRPr lang="en-GB"/>
        </a:p>
      </dgm:t>
    </dgm:pt>
    <dgm:pt modelId="{186E05CA-AA1E-FD4D-8ED2-F24B82F1267E}" type="sibTrans" cxnId="{84134AB5-5E97-4A47-9372-AFC69190FCF8}">
      <dgm:prSet/>
      <dgm:spPr/>
      <dgm:t>
        <a:bodyPr/>
        <a:lstStyle/>
        <a:p>
          <a:endParaRPr lang="en-GB"/>
        </a:p>
      </dgm:t>
    </dgm:pt>
    <dgm:pt modelId="{9A1C361C-0B32-B147-B6BA-6E81DCD6B047}">
      <dgm:prSet phldrT="[Text]" custT="1"/>
      <dgm:spPr/>
      <dgm:t>
        <a:bodyPr/>
        <a:lstStyle/>
        <a:p>
          <a:r>
            <a:rPr lang="en-GB" sz="1400" dirty="0"/>
            <a:t>Naïve Bayes Classifier</a:t>
          </a:r>
        </a:p>
      </dgm:t>
    </dgm:pt>
    <dgm:pt modelId="{04E6294F-D804-804B-8540-DCF4B1C80557}" type="parTrans" cxnId="{8EA3FEAA-838E-6149-8390-ADEA489B4788}">
      <dgm:prSet/>
      <dgm:spPr/>
      <dgm:t>
        <a:bodyPr/>
        <a:lstStyle/>
        <a:p>
          <a:endParaRPr lang="en-GB"/>
        </a:p>
      </dgm:t>
    </dgm:pt>
    <dgm:pt modelId="{18EA5DB8-8C7A-FF4C-BC7C-9CFCB15FC038}" type="sibTrans" cxnId="{8EA3FEAA-838E-6149-8390-ADEA489B4788}">
      <dgm:prSet/>
      <dgm:spPr/>
      <dgm:t>
        <a:bodyPr/>
        <a:lstStyle/>
        <a:p>
          <a:endParaRPr lang="en-GB"/>
        </a:p>
      </dgm:t>
    </dgm:pt>
    <dgm:pt modelId="{BCE59DEA-7906-5D45-90FE-E6C2EC4F387A}">
      <dgm:prSet phldrT="[Text]"/>
      <dgm:spPr/>
      <dgm:t>
        <a:bodyPr/>
        <a:lstStyle/>
        <a:p>
          <a:r>
            <a:rPr lang="en-GB" dirty="0"/>
            <a:t>Removing Redundant Features</a:t>
          </a:r>
        </a:p>
      </dgm:t>
    </dgm:pt>
    <dgm:pt modelId="{DFBA9C0D-D6EC-F142-949F-04501CAE5FB9}" type="sibTrans" cxnId="{F653C763-E096-454F-A4B0-0EBDB91FD194}">
      <dgm:prSet/>
      <dgm:spPr/>
      <dgm:t>
        <a:bodyPr/>
        <a:lstStyle/>
        <a:p>
          <a:endParaRPr lang="en-GB"/>
        </a:p>
      </dgm:t>
    </dgm:pt>
    <dgm:pt modelId="{85BA2AC9-F275-6B41-ABBE-D4B5F6119FFE}" type="parTrans" cxnId="{F653C763-E096-454F-A4B0-0EBDB91FD194}">
      <dgm:prSet/>
      <dgm:spPr/>
      <dgm:t>
        <a:bodyPr/>
        <a:lstStyle/>
        <a:p>
          <a:endParaRPr lang="en-GB"/>
        </a:p>
      </dgm:t>
    </dgm:pt>
    <dgm:pt modelId="{6FBF4E53-902C-9049-A64E-074F684D7C51}">
      <dgm:prSet phldrT="[Text]"/>
      <dgm:spPr/>
      <dgm:t>
        <a:bodyPr/>
        <a:lstStyle/>
        <a:p>
          <a:r>
            <a:rPr lang="en-GB" dirty="0"/>
            <a:t>Outlier Detection</a:t>
          </a:r>
        </a:p>
      </dgm:t>
    </dgm:pt>
    <dgm:pt modelId="{2CF636CA-1BD2-F043-99CD-16E38E3BD1AD}" type="parTrans" cxnId="{48C4AD7B-B0A7-4347-84DB-2DFCF75C0756}">
      <dgm:prSet/>
      <dgm:spPr/>
      <dgm:t>
        <a:bodyPr/>
        <a:lstStyle/>
        <a:p>
          <a:endParaRPr lang="en-GB"/>
        </a:p>
      </dgm:t>
    </dgm:pt>
    <dgm:pt modelId="{E484ED51-0721-E943-AE55-B0A6ECD5C14C}" type="sibTrans" cxnId="{48C4AD7B-B0A7-4347-84DB-2DFCF75C0756}">
      <dgm:prSet/>
      <dgm:spPr/>
      <dgm:t>
        <a:bodyPr/>
        <a:lstStyle/>
        <a:p>
          <a:endParaRPr lang="en-GB"/>
        </a:p>
      </dgm:t>
    </dgm:pt>
    <dgm:pt modelId="{F12AF743-F5DD-BE44-94DC-D9F56CE9177F}">
      <dgm:prSet phldrT="[Text]" custT="1"/>
      <dgm:spPr/>
      <dgm:t>
        <a:bodyPr/>
        <a:lstStyle/>
        <a:p>
          <a:r>
            <a:rPr lang="en-GB" sz="1400" dirty="0"/>
            <a:t>Logistic Regression</a:t>
          </a:r>
        </a:p>
      </dgm:t>
    </dgm:pt>
    <dgm:pt modelId="{2DE74468-FD92-3948-A251-233C9BA34FBC}" type="parTrans" cxnId="{774BF996-707D-B840-AE38-9ACB2EA0ABFD}">
      <dgm:prSet/>
      <dgm:spPr/>
      <dgm:t>
        <a:bodyPr/>
        <a:lstStyle/>
        <a:p>
          <a:endParaRPr lang="en-GB"/>
        </a:p>
      </dgm:t>
    </dgm:pt>
    <dgm:pt modelId="{76389291-21C5-BA42-9723-35D8273E70BA}" type="sibTrans" cxnId="{774BF996-707D-B840-AE38-9ACB2EA0ABFD}">
      <dgm:prSet/>
      <dgm:spPr/>
      <dgm:t>
        <a:bodyPr/>
        <a:lstStyle/>
        <a:p>
          <a:endParaRPr lang="en-GB"/>
        </a:p>
      </dgm:t>
    </dgm:pt>
    <dgm:pt modelId="{928D0E19-5BD6-2149-932E-7681CA7C3F52}">
      <dgm:prSet phldrT="[Text]" custT="1"/>
      <dgm:spPr/>
      <dgm:t>
        <a:bodyPr/>
        <a:lstStyle/>
        <a:p>
          <a:r>
            <a:rPr lang="en-GB" sz="1400" dirty="0"/>
            <a:t>SVM Classifier</a:t>
          </a:r>
        </a:p>
      </dgm:t>
    </dgm:pt>
    <dgm:pt modelId="{2BE8F22B-809B-C34D-ACB2-51E5596380ED}" type="parTrans" cxnId="{03BE6930-44BF-284A-A0BA-D3761EAD9BDA}">
      <dgm:prSet/>
      <dgm:spPr/>
      <dgm:t>
        <a:bodyPr/>
        <a:lstStyle/>
        <a:p>
          <a:endParaRPr lang="en-GB"/>
        </a:p>
      </dgm:t>
    </dgm:pt>
    <dgm:pt modelId="{5EAB58EA-F39D-2040-8C38-233DC5A6B516}" type="sibTrans" cxnId="{03BE6930-44BF-284A-A0BA-D3761EAD9BDA}">
      <dgm:prSet/>
      <dgm:spPr/>
      <dgm:t>
        <a:bodyPr/>
        <a:lstStyle/>
        <a:p>
          <a:endParaRPr lang="en-GB"/>
        </a:p>
      </dgm:t>
    </dgm:pt>
    <dgm:pt modelId="{4498B948-134E-3449-A914-53184A91FB61}">
      <dgm:prSet phldrT="[Text]"/>
      <dgm:spPr/>
      <dgm:t>
        <a:bodyPr/>
        <a:lstStyle/>
        <a:p>
          <a:r>
            <a:rPr lang="en-GB" dirty="0"/>
            <a:t>Text cleaning: Word count</a:t>
          </a:r>
        </a:p>
      </dgm:t>
    </dgm:pt>
    <dgm:pt modelId="{C27F2074-1AFB-5B4E-B728-596B123F24E9}" type="parTrans" cxnId="{9501D841-160A-F644-9BCE-7817E44047B8}">
      <dgm:prSet/>
      <dgm:spPr/>
      <dgm:t>
        <a:bodyPr/>
        <a:lstStyle/>
        <a:p>
          <a:endParaRPr lang="en-GB"/>
        </a:p>
      </dgm:t>
    </dgm:pt>
    <dgm:pt modelId="{F09C3306-1EC3-544C-820D-0CB3602ADE25}" type="sibTrans" cxnId="{9501D841-160A-F644-9BCE-7817E44047B8}">
      <dgm:prSet/>
      <dgm:spPr/>
      <dgm:t>
        <a:bodyPr/>
        <a:lstStyle/>
        <a:p>
          <a:endParaRPr lang="en-GB"/>
        </a:p>
      </dgm:t>
    </dgm:pt>
    <dgm:pt modelId="{D37088E4-6023-0441-AEC3-9917D22F6AD7}">
      <dgm:prSet/>
      <dgm:spPr/>
      <dgm:t>
        <a:bodyPr/>
        <a:lstStyle/>
        <a:p>
          <a:r>
            <a:rPr lang="en-GB" dirty="0"/>
            <a:t>Sentiment Analysis</a:t>
          </a:r>
        </a:p>
      </dgm:t>
    </dgm:pt>
    <dgm:pt modelId="{687A0E46-8CB7-1342-A342-E4677DB738F4}" type="parTrans" cxnId="{8C27BC93-332F-3744-9E01-4D1D1D2147E9}">
      <dgm:prSet/>
      <dgm:spPr/>
      <dgm:t>
        <a:bodyPr/>
        <a:lstStyle/>
        <a:p>
          <a:endParaRPr lang="en-GB"/>
        </a:p>
      </dgm:t>
    </dgm:pt>
    <dgm:pt modelId="{D554EBC9-9EC2-A547-ADFB-15CDC311C413}" type="sibTrans" cxnId="{8C27BC93-332F-3744-9E01-4D1D1D2147E9}">
      <dgm:prSet/>
      <dgm:spPr/>
      <dgm:t>
        <a:bodyPr/>
        <a:lstStyle/>
        <a:p>
          <a:endParaRPr lang="en-GB"/>
        </a:p>
      </dgm:t>
    </dgm:pt>
    <dgm:pt modelId="{EB0D1557-4E56-964D-8DDD-AE677BDD80A7}">
      <dgm:prSet/>
      <dgm:spPr/>
      <dgm:t>
        <a:bodyPr/>
        <a:lstStyle/>
        <a:p>
          <a:r>
            <a:rPr lang="en-GB" dirty="0"/>
            <a:t>Encoding Categorical Variables</a:t>
          </a:r>
        </a:p>
      </dgm:t>
    </dgm:pt>
    <dgm:pt modelId="{F9A5C421-967A-7E4C-BA44-A2BA95C6F8FE}" type="parTrans" cxnId="{FFB389EF-E1C6-C547-9BFB-5696F82BD81A}">
      <dgm:prSet/>
      <dgm:spPr/>
      <dgm:t>
        <a:bodyPr/>
        <a:lstStyle/>
        <a:p>
          <a:endParaRPr lang="en-GB"/>
        </a:p>
      </dgm:t>
    </dgm:pt>
    <dgm:pt modelId="{1BFECD1D-57FC-8047-9B61-85A663AF6A4D}" type="sibTrans" cxnId="{FFB389EF-E1C6-C547-9BFB-5696F82BD81A}">
      <dgm:prSet/>
      <dgm:spPr/>
      <dgm:t>
        <a:bodyPr/>
        <a:lstStyle/>
        <a:p>
          <a:endParaRPr lang="en-GB"/>
        </a:p>
      </dgm:t>
    </dgm:pt>
    <dgm:pt modelId="{B9B4BB5E-65C3-E848-9F64-A764F6BBE4B6}">
      <dgm:prSet/>
      <dgm:spPr/>
      <dgm:t>
        <a:bodyPr/>
        <a:lstStyle/>
        <a:p>
          <a:r>
            <a:rPr lang="en-GB" dirty="0"/>
            <a:t>Balancing Dataset</a:t>
          </a:r>
        </a:p>
      </dgm:t>
    </dgm:pt>
    <dgm:pt modelId="{01138EA2-31B3-7F4D-8B00-F8A2AFD65925}" type="parTrans" cxnId="{40CF3864-1F7B-6147-ACD8-5C1236109261}">
      <dgm:prSet/>
      <dgm:spPr/>
      <dgm:t>
        <a:bodyPr/>
        <a:lstStyle/>
        <a:p>
          <a:endParaRPr lang="en-GB"/>
        </a:p>
      </dgm:t>
    </dgm:pt>
    <dgm:pt modelId="{9E3C50F5-02DE-7647-A895-2391434394A6}" type="sibTrans" cxnId="{40CF3864-1F7B-6147-ACD8-5C1236109261}">
      <dgm:prSet/>
      <dgm:spPr/>
      <dgm:t>
        <a:bodyPr/>
        <a:lstStyle/>
        <a:p>
          <a:endParaRPr lang="en-GB"/>
        </a:p>
      </dgm:t>
    </dgm:pt>
    <dgm:pt modelId="{7576C89F-A9FC-2C4D-9B82-0166860AFE87}" type="pres">
      <dgm:prSet presAssocID="{7136221D-4CA8-8E44-9463-8067782F7240}" presName="Name0" presStyleCnt="0">
        <dgm:presLayoutVars>
          <dgm:dir/>
          <dgm:animLvl val="lvl"/>
          <dgm:resizeHandles val="exact"/>
        </dgm:presLayoutVars>
      </dgm:prSet>
      <dgm:spPr/>
    </dgm:pt>
    <dgm:pt modelId="{744D3B9D-75A8-F246-99BB-E69D36495B3E}" type="pres">
      <dgm:prSet presAssocID="{56183200-0BB6-064C-9012-C099036EF7CB}" presName="linNode" presStyleCnt="0"/>
      <dgm:spPr/>
    </dgm:pt>
    <dgm:pt modelId="{D0096870-B7E2-9544-8484-969AE00D86D2}" type="pres">
      <dgm:prSet presAssocID="{56183200-0BB6-064C-9012-C099036EF7CB}" presName="parentText" presStyleLbl="node1" presStyleIdx="0" presStyleCnt="3" custScaleY="63261">
        <dgm:presLayoutVars>
          <dgm:chMax val="1"/>
          <dgm:bulletEnabled val="1"/>
        </dgm:presLayoutVars>
      </dgm:prSet>
      <dgm:spPr/>
    </dgm:pt>
    <dgm:pt modelId="{424DE790-DE8B-3149-BA10-097C377C233E}" type="pres">
      <dgm:prSet presAssocID="{56183200-0BB6-064C-9012-C099036EF7CB}" presName="descendantText" presStyleLbl="alignAccFollowNode1" presStyleIdx="0" presStyleCnt="3" custScaleY="68009">
        <dgm:presLayoutVars>
          <dgm:bulletEnabled val="1"/>
        </dgm:presLayoutVars>
      </dgm:prSet>
      <dgm:spPr/>
    </dgm:pt>
    <dgm:pt modelId="{23961333-2659-9E4C-AB44-1C76C2391C3D}" type="pres">
      <dgm:prSet presAssocID="{1C5C6AC0-C442-4C42-8EB1-5418590D026D}" presName="sp" presStyleCnt="0"/>
      <dgm:spPr/>
    </dgm:pt>
    <dgm:pt modelId="{0663C710-2496-A843-9B82-C4210586C4F7}" type="pres">
      <dgm:prSet presAssocID="{D9829CE4-BDF6-CA4C-B375-D1C679611A96}" presName="linNode" presStyleCnt="0"/>
      <dgm:spPr/>
    </dgm:pt>
    <dgm:pt modelId="{38E026B1-810A-BD46-95C2-A327CDBEDA7F}" type="pres">
      <dgm:prSet presAssocID="{D9829CE4-BDF6-CA4C-B375-D1C679611A96}" presName="parentText" presStyleLbl="node1" presStyleIdx="1" presStyleCnt="3">
        <dgm:presLayoutVars>
          <dgm:chMax val="1"/>
          <dgm:bulletEnabled val="1"/>
        </dgm:presLayoutVars>
      </dgm:prSet>
      <dgm:spPr/>
    </dgm:pt>
    <dgm:pt modelId="{A8257D15-E95E-F948-991E-386B035719F2}" type="pres">
      <dgm:prSet presAssocID="{D9829CE4-BDF6-CA4C-B375-D1C679611A96}" presName="descendantText" presStyleLbl="alignAccFollowNode1" presStyleIdx="1" presStyleCnt="3" custScaleY="120676">
        <dgm:presLayoutVars>
          <dgm:bulletEnabled val="1"/>
        </dgm:presLayoutVars>
      </dgm:prSet>
      <dgm:spPr/>
    </dgm:pt>
    <dgm:pt modelId="{E411EC84-451C-5549-A34C-24A3D1425D49}" type="pres">
      <dgm:prSet presAssocID="{44279E7B-B9FE-754E-AC6D-9FBF801EA004}" presName="sp" presStyleCnt="0"/>
      <dgm:spPr/>
    </dgm:pt>
    <dgm:pt modelId="{D79E1384-89A5-4749-B52B-8DAE94EEA9A5}" type="pres">
      <dgm:prSet presAssocID="{1EDD0002-EC2D-1B4D-9BD6-C3E8A59DEB8F}" presName="linNode" presStyleCnt="0"/>
      <dgm:spPr/>
    </dgm:pt>
    <dgm:pt modelId="{EA3E6931-D3AB-9E40-ADC4-F9BB897075B3}" type="pres">
      <dgm:prSet presAssocID="{1EDD0002-EC2D-1B4D-9BD6-C3E8A59DEB8F}" presName="parentText" presStyleLbl="node1" presStyleIdx="2" presStyleCnt="3" custScaleY="63308">
        <dgm:presLayoutVars>
          <dgm:chMax val="1"/>
          <dgm:bulletEnabled val="1"/>
        </dgm:presLayoutVars>
      </dgm:prSet>
      <dgm:spPr/>
    </dgm:pt>
    <dgm:pt modelId="{6B4DDD3B-A33F-9849-A1FC-EAEE7ACFAF14}" type="pres">
      <dgm:prSet presAssocID="{1EDD0002-EC2D-1B4D-9BD6-C3E8A59DEB8F}" presName="descendantText" presStyleLbl="alignAccFollowNode1" presStyleIdx="2" presStyleCnt="3" custScaleY="70480">
        <dgm:presLayoutVars>
          <dgm:bulletEnabled val="1"/>
        </dgm:presLayoutVars>
      </dgm:prSet>
      <dgm:spPr/>
    </dgm:pt>
  </dgm:ptLst>
  <dgm:cxnLst>
    <dgm:cxn modelId="{1E07FF10-32A7-4E49-9074-F5F5D9722189}" type="presOf" srcId="{34630D59-7D9A-124F-8D3B-60E60971A306}" destId="{A8257D15-E95E-F948-991E-386B035719F2}" srcOrd="0" destOrd="0" presId="urn:microsoft.com/office/officeart/2005/8/layout/vList5"/>
    <dgm:cxn modelId="{16CA022A-2787-3346-9790-73E1D0934AD7}" type="presOf" srcId="{7136221D-4CA8-8E44-9463-8067782F7240}" destId="{7576C89F-A9FC-2C4D-9B82-0166860AFE87}" srcOrd="0" destOrd="0" presId="urn:microsoft.com/office/officeart/2005/8/layout/vList5"/>
    <dgm:cxn modelId="{3786882C-C64E-F241-B1E3-3476C27CE5B5}" type="presOf" srcId="{D9829CE4-BDF6-CA4C-B375-D1C679611A96}" destId="{38E026B1-810A-BD46-95C2-A327CDBEDA7F}" srcOrd="0" destOrd="0" presId="urn:microsoft.com/office/officeart/2005/8/layout/vList5"/>
    <dgm:cxn modelId="{987D7A2E-1F5C-844B-8EB2-D5B248C05B2C}" type="presOf" srcId="{56183200-0BB6-064C-9012-C099036EF7CB}" destId="{D0096870-B7E2-9544-8484-969AE00D86D2}" srcOrd="0" destOrd="0" presId="urn:microsoft.com/office/officeart/2005/8/layout/vList5"/>
    <dgm:cxn modelId="{03BE6930-44BF-284A-A0BA-D3761EAD9BDA}" srcId="{1EDD0002-EC2D-1B4D-9BD6-C3E8A59DEB8F}" destId="{928D0E19-5BD6-2149-932E-7681CA7C3F52}" srcOrd="3" destOrd="0" parTransId="{2BE8F22B-809B-C34D-ACB2-51E5596380ED}" sibTransId="{5EAB58EA-F39D-2040-8C38-233DC5A6B516}"/>
    <dgm:cxn modelId="{E1386D34-607C-8140-ADFD-23EDAC629614}" type="presOf" srcId="{A009D468-6479-AD4F-929E-6607D8EB8315}" destId="{424DE790-DE8B-3149-BA10-097C377C233E}" srcOrd="0" destOrd="0" presId="urn:microsoft.com/office/officeart/2005/8/layout/vList5"/>
    <dgm:cxn modelId="{25F3E235-7E81-B042-B142-DE45101C8669}" type="presOf" srcId="{4498B948-134E-3449-A914-53184A91FB61}" destId="{A8257D15-E95E-F948-991E-386B035719F2}" srcOrd="0" destOrd="3" presId="urn:microsoft.com/office/officeart/2005/8/layout/vList5"/>
    <dgm:cxn modelId="{927F2B38-834E-5B47-ABB2-ED273E08C03C}" type="presOf" srcId="{56B8F0F2-7200-B64C-B531-ABF929B9F2C3}" destId="{424DE790-DE8B-3149-BA10-097C377C233E}" srcOrd="0" destOrd="1" presId="urn:microsoft.com/office/officeart/2005/8/layout/vList5"/>
    <dgm:cxn modelId="{AA11A33E-4365-2D40-B8B6-1938B45B0589}" type="presOf" srcId="{27D40A39-E4DD-A54F-8A35-7981C2AEB7F3}" destId="{6B4DDD3B-A33F-9849-A1FC-EAEE7ACFAF14}" srcOrd="0" destOrd="0" presId="urn:microsoft.com/office/officeart/2005/8/layout/vList5"/>
    <dgm:cxn modelId="{9501D841-160A-F644-9BCE-7817E44047B8}" srcId="{D9829CE4-BDF6-CA4C-B375-D1C679611A96}" destId="{4498B948-134E-3449-A914-53184A91FB61}" srcOrd="3" destOrd="0" parTransId="{C27F2074-1AFB-5B4E-B728-596B123F24E9}" sibTransId="{F09C3306-1EC3-544C-820D-0CB3602ADE25}"/>
    <dgm:cxn modelId="{644C8A42-6578-2A43-9254-9961D6256C88}" type="presOf" srcId="{1EDD0002-EC2D-1B4D-9BD6-C3E8A59DEB8F}" destId="{EA3E6931-D3AB-9E40-ADC4-F9BB897075B3}" srcOrd="0" destOrd="0" presId="urn:microsoft.com/office/officeart/2005/8/layout/vList5"/>
    <dgm:cxn modelId="{342A7548-84A1-F94D-B9D6-B9B10F738812}" type="presOf" srcId="{B9B4BB5E-65C3-E848-9F64-A764F6BBE4B6}" destId="{A8257D15-E95E-F948-991E-386B035719F2}" srcOrd="0" destOrd="6" presId="urn:microsoft.com/office/officeart/2005/8/layout/vList5"/>
    <dgm:cxn modelId="{CB2D5259-DB4C-0D43-83E3-225E267F21E3}" srcId="{56183200-0BB6-064C-9012-C099036EF7CB}" destId="{56B8F0F2-7200-B64C-B531-ABF929B9F2C3}" srcOrd="1" destOrd="0" parTransId="{D7010699-6986-5040-AFCF-79978624B6E2}" sibTransId="{DD4B7727-4BDD-A747-A57F-47C5F50E9A01}"/>
    <dgm:cxn modelId="{AE4EBF59-93F2-BA42-BB05-A7B13D73CDCC}" type="presOf" srcId="{6FBF4E53-902C-9049-A64E-074F684D7C51}" destId="{A8257D15-E95E-F948-991E-386B035719F2}" srcOrd="0" destOrd="1" presId="urn:microsoft.com/office/officeart/2005/8/layout/vList5"/>
    <dgm:cxn modelId="{5801AE5E-FA07-5043-95B5-1481359E2167}" srcId="{D9829CE4-BDF6-CA4C-B375-D1C679611A96}" destId="{34630D59-7D9A-124F-8D3B-60E60971A306}" srcOrd="0" destOrd="0" parTransId="{83234CE9-18AE-124B-B432-D45D4513FB92}" sibTransId="{DB3FCDE2-BBD5-614B-82CC-ADCD47003841}"/>
    <dgm:cxn modelId="{80518F63-A482-BE48-995E-BAB536227BE3}" srcId="{7136221D-4CA8-8E44-9463-8067782F7240}" destId="{56183200-0BB6-064C-9012-C099036EF7CB}" srcOrd="0" destOrd="0" parTransId="{3CB152F8-3AE0-5442-A503-187F9E91B05E}" sibTransId="{1C5C6AC0-C442-4C42-8EB1-5418590D026D}"/>
    <dgm:cxn modelId="{F653C763-E096-454F-A4B0-0EBDB91FD194}" srcId="{D9829CE4-BDF6-CA4C-B375-D1C679611A96}" destId="{BCE59DEA-7906-5D45-90FE-E6C2EC4F387A}" srcOrd="2" destOrd="0" parTransId="{85BA2AC9-F275-6B41-ABBE-D4B5F6119FFE}" sibTransId="{DFBA9C0D-D6EC-F142-949F-04501CAE5FB9}"/>
    <dgm:cxn modelId="{40CF3864-1F7B-6147-ACD8-5C1236109261}" srcId="{D9829CE4-BDF6-CA4C-B375-D1C679611A96}" destId="{B9B4BB5E-65C3-E848-9F64-A764F6BBE4B6}" srcOrd="6" destOrd="0" parTransId="{01138EA2-31B3-7F4D-8B00-F8A2AFD65925}" sibTransId="{9E3C50F5-02DE-7647-A895-2391434394A6}"/>
    <dgm:cxn modelId="{48C4AD7B-B0A7-4347-84DB-2DFCF75C0756}" srcId="{D9829CE4-BDF6-CA4C-B375-D1C679611A96}" destId="{6FBF4E53-902C-9049-A64E-074F684D7C51}" srcOrd="1" destOrd="0" parTransId="{2CF636CA-1BD2-F043-99CD-16E38E3BD1AD}" sibTransId="{E484ED51-0721-E943-AE55-B0A6ECD5C14C}"/>
    <dgm:cxn modelId="{8C27BC93-332F-3744-9E01-4D1D1D2147E9}" srcId="{D9829CE4-BDF6-CA4C-B375-D1C679611A96}" destId="{D37088E4-6023-0441-AEC3-9917D22F6AD7}" srcOrd="4" destOrd="0" parTransId="{687A0E46-8CB7-1342-A342-E4677DB738F4}" sibTransId="{D554EBC9-9EC2-A547-ADFB-15CDC311C413}"/>
    <dgm:cxn modelId="{82BF5A95-8EB5-0E4D-8622-438C27AFABD5}" srcId="{7136221D-4CA8-8E44-9463-8067782F7240}" destId="{D9829CE4-BDF6-CA4C-B375-D1C679611A96}" srcOrd="1" destOrd="0" parTransId="{D6E9E01C-F8C0-8646-8347-3DA670D86397}" sibTransId="{44279E7B-B9FE-754E-AC6D-9FBF801EA004}"/>
    <dgm:cxn modelId="{774BF996-707D-B840-AE38-9ACB2EA0ABFD}" srcId="{1EDD0002-EC2D-1B4D-9BD6-C3E8A59DEB8F}" destId="{F12AF743-F5DD-BE44-94DC-D9F56CE9177F}" srcOrd="2" destOrd="0" parTransId="{2DE74468-FD92-3948-A251-233C9BA34FBC}" sibTransId="{76389291-21C5-BA42-9723-35D8273E70BA}"/>
    <dgm:cxn modelId="{8EA3FEAA-838E-6149-8390-ADEA489B4788}" srcId="{1EDD0002-EC2D-1B4D-9BD6-C3E8A59DEB8F}" destId="{9A1C361C-0B32-B147-B6BA-6E81DCD6B047}" srcOrd="1" destOrd="0" parTransId="{04E6294F-D804-804B-8540-DCF4B1C80557}" sibTransId="{18EA5DB8-8C7A-FF4C-BC7C-9CFCB15FC038}"/>
    <dgm:cxn modelId="{84134AB5-5E97-4A47-9372-AFC69190FCF8}" srcId="{1EDD0002-EC2D-1B4D-9BD6-C3E8A59DEB8F}" destId="{27D40A39-E4DD-A54F-8A35-7981C2AEB7F3}" srcOrd="0" destOrd="0" parTransId="{6908920C-F7CB-604E-B252-637328CA5BED}" sibTransId="{186E05CA-AA1E-FD4D-8ED2-F24B82F1267E}"/>
    <dgm:cxn modelId="{E06460BA-ECAD-9749-86E7-5A34CFE1B407}" srcId="{7136221D-4CA8-8E44-9463-8067782F7240}" destId="{1EDD0002-EC2D-1B4D-9BD6-C3E8A59DEB8F}" srcOrd="2" destOrd="0" parTransId="{63317595-AF9B-7C4E-88C7-740B66785AC7}" sibTransId="{9C7ED248-A718-9749-812D-B3E2B1DCC884}"/>
    <dgm:cxn modelId="{021701CD-48AE-C247-858E-BBFB820B6981}" type="presOf" srcId="{F12AF743-F5DD-BE44-94DC-D9F56CE9177F}" destId="{6B4DDD3B-A33F-9849-A1FC-EAEE7ACFAF14}" srcOrd="0" destOrd="2" presId="urn:microsoft.com/office/officeart/2005/8/layout/vList5"/>
    <dgm:cxn modelId="{3F1388D8-9BF0-B149-832C-412B13773994}" type="presOf" srcId="{928D0E19-5BD6-2149-932E-7681CA7C3F52}" destId="{6B4DDD3B-A33F-9849-A1FC-EAEE7ACFAF14}" srcOrd="0" destOrd="3" presId="urn:microsoft.com/office/officeart/2005/8/layout/vList5"/>
    <dgm:cxn modelId="{928441E5-DC2B-F84F-9EC8-9D55BC3F6788}" type="presOf" srcId="{9A1C361C-0B32-B147-B6BA-6E81DCD6B047}" destId="{6B4DDD3B-A33F-9849-A1FC-EAEE7ACFAF14}" srcOrd="0" destOrd="1" presId="urn:microsoft.com/office/officeart/2005/8/layout/vList5"/>
    <dgm:cxn modelId="{5A4E3FE7-ECB1-6248-9549-6A8CC3DB90C9}" type="presOf" srcId="{EB0D1557-4E56-964D-8DDD-AE677BDD80A7}" destId="{A8257D15-E95E-F948-991E-386B035719F2}" srcOrd="0" destOrd="5" presId="urn:microsoft.com/office/officeart/2005/8/layout/vList5"/>
    <dgm:cxn modelId="{FE6797E8-C58E-094C-A064-EDE5CFBE8245}" type="presOf" srcId="{BCE59DEA-7906-5D45-90FE-E6C2EC4F387A}" destId="{A8257D15-E95E-F948-991E-386B035719F2}" srcOrd="0" destOrd="2" presId="urn:microsoft.com/office/officeart/2005/8/layout/vList5"/>
    <dgm:cxn modelId="{FFB389EF-E1C6-C547-9BFB-5696F82BD81A}" srcId="{D9829CE4-BDF6-CA4C-B375-D1C679611A96}" destId="{EB0D1557-4E56-964D-8DDD-AE677BDD80A7}" srcOrd="5" destOrd="0" parTransId="{F9A5C421-967A-7E4C-BA44-A2BA95C6F8FE}" sibTransId="{1BFECD1D-57FC-8047-9B61-85A663AF6A4D}"/>
    <dgm:cxn modelId="{F6B89DF6-4CF4-EE4C-8C79-96912BB38F13}" type="presOf" srcId="{D37088E4-6023-0441-AEC3-9917D22F6AD7}" destId="{A8257D15-E95E-F948-991E-386B035719F2}" srcOrd="0" destOrd="4" presId="urn:microsoft.com/office/officeart/2005/8/layout/vList5"/>
    <dgm:cxn modelId="{C9A6FCFF-406C-1442-8D9B-DF7D1A4B7E65}" srcId="{56183200-0BB6-064C-9012-C099036EF7CB}" destId="{A009D468-6479-AD4F-929E-6607D8EB8315}" srcOrd="0" destOrd="0" parTransId="{7B525DB0-926A-0144-A75B-0E69A0B5D555}" sibTransId="{0DBD247C-0B84-9C40-A8A4-15E1DF1E7D49}"/>
    <dgm:cxn modelId="{F396B207-96FB-784B-A1E4-CDC4405A15DC}" type="presParOf" srcId="{7576C89F-A9FC-2C4D-9B82-0166860AFE87}" destId="{744D3B9D-75A8-F246-99BB-E69D36495B3E}" srcOrd="0" destOrd="0" presId="urn:microsoft.com/office/officeart/2005/8/layout/vList5"/>
    <dgm:cxn modelId="{C54958B8-D5DF-1D41-9DAB-F621C06DB7B6}" type="presParOf" srcId="{744D3B9D-75A8-F246-99BB-E69D36495B3E}" destId="{D0096870-B7E2-9544-8484-969AE00D86D2}" srcOrd="0" destOrd="0" presId="urn:microsoft.com/office/officeart/2005/8/layout/vList5"/>
    <dgm:cxn modelId="{60C16D1B-57EA-6A43-8B87-688E986DD693}" type="presParOf" srcId="{744D3B9D-75A8-F246-99BB-E69D36495B3E}" destId="{424DE790-DE8B-3149-BA10-097C377C233E}" srcOrd="1" destOrd="0" presId="urn:microsoft.com/office/officeart/2005/8/layout/vList5"/>
    <dgm:cxn modelId="{2F54575D-FE36-A147-B7A3-16D24146B412}" type="presParOf" srcId="{7576C89F-A9FC-2C4D-9B82-0166860AFE87}" destId="{23961333-2659-9E4C-AB44-1C76C2391C3D}" srcOrd="1" destOrd="0" presId="urn:microsoft.com/office/officeart/2005/8/layout/vList5"/>
    <dgm:cxn modelId="{AA027368-3464-4544-895B-6FCE89BE9E85}" type="presParOf" srcId="{7576C89F-A9FC-2C4D-9B82-0166860AFE87}" destId="{0663C710-2496-A843-9B82-C4210586C4F7}" srcOrd="2" destOrd="0" presId="urn:microsoft.com/office/officeart/2005/8/layout/vList5"/>
    <dgm:cxn modelId="{8AA4B0A3-C377-B34F-A8FB-BABA63B2C05D}" type="presParOf" srcId="{0663C710-2496-A843-9B82-C4210586C4F7}" destId="{38E026B1-810A-BD46-95C2-A327CDBEDA7F}" srcOrd="0" destOrd="0" presId="urn:microsoft.com/office/officeart/2005/8/layout/vList5"/>
    <dgm:cxn modelId="{7C826C6D-BC4F-9A47-A56D-CE070C723631}" type="presParOf" srcId="{0663C710-2496-A843-9B82-C4210586C4F7}" destId="{A8257D15-E95E-F948-991E-386B035719F2}" srcOrd="1" destOrd="0" presId="urn:microsoft.com/office/officeart/2005/8/layout/vList5"/>
    <dgm:cxn modelId="{3AAF50F5-C19A-0F46-BEDE-DF8CADF31F4A}" type="presParOf" srcId="{7576C89F-A9FC-2C4D-9B82-0166860AFE87}" destId="{E411EC84-451C-5549-A34C-24A3D1425D49}" srcOrd="3" destOrd="0" presId="urn:microsoft.com/office/officeart/2005/8/layout/vList5"/>
    <dgm:cxn modelId="{821099FE-3CB2-4449-BB21-827226DCBB30}" type="presParOf" srcId="{7576C89F-A9FC-2C4D-9B82-0166860AFE87}" destId="{D79E1384-89A5-4749-B52B-8DAE94EEA9A5}" srcOrd="4" destOrd="0" presId="urn:microsoft.com/office/officeart/2005/8/layout/vList5"/>
    <dgm:cxn modelId="{3BCB2C0C-5FD8-CF47-9855-3856704822A4}" type="presParOf" srcId="{D79E1384-89A5-4749-B52B-8DAE94EEA9A5}" destId="{EA3E6931-D3AB-9E40-ADC4-F9BB897075B3}" srcOrd="0" destOrd="0" presId="urn:microsoft.com/office/officeart/2005/8/layout/vList5"/>
    <dgm:cxn modelId="{F951DBC8-A12D-CC4B-B9C9-8C24EFB7B821}" type="presParOf" srcId="{D79E1384-89A5-4749-B52B-8DAE94EEA9A5}" destId="{6B4DDD3B-A33F-9849-A1FC-EAEE7ACFAF14}"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0CF2E6F-752E-5044-ADE1-F1DD1362DF43}" type="doc">
      <dgm:prSet loTypeId="urn:microsoft.com/office/officeart/2005/8/layout/process4" loCatId="" qsTypeId="urn:microsoft.com/office/officeart/2005/8/quickstyle/simple1" qsCatId="simple" csTypeId="urn:microsoft.com/office/officeart/2005/8/colors/accent1_2" csCatId="accent1" phldr="1"/>
      <dgm:spPr/>
      <dgm:t>
        <a:bodyPr/>
        <a:lstStyle/>
        <a:p>
          <a:endParaRPr lang="en-GB"/>
        </a:p>
      </dgm:t>
    </dgm:pt>
    <dgm:pt modelId="{2FB48CC7-4D15-D346-9EEB-11C32F2BD751}">
      <dgm:prSet phldrT="[Text]"/>
      <dgm:spPr/>
      <dgm:t>
        <a:bodyPr/>
        <a:lstStyle/>
        <a:p>
          <a:r>
            <a:rPr lang="en-US" dirty="0"/>
            <a:t>After pre-processing the data, we selected the following 9 features for our analysis </a:t>
          </a:r>
          <a:r>
            <a:rPr lang="en-IN" dirty="0"/>
            <a:t>['Age', 'Rating', 'Recommended IND', 'Positive Feedback Count', 'Division Name', 'Department Name', 'Class Name', 'Word Count', 'Sentiment’]</a:t>
          </a:r>
          <a:endParaRPr lang="en-GB" dirty="0"/>
        </a:p>
      </dgm:t>
    </dgm:pt>
    <dgm:pt modelId="{D618E1A7-22EC-9F40-AB05-D00E7DDA496C}" type="parTrans" cxnId="{298E722C-ADF1-B341-98A3-2358B1F34039}">
      <dgm:prSet/>
      <dgm:spPr/>
      <dgm:t>
        <a:bodyPr/>
        <a:lstStyle/>
        <a:p>
          <a:endParaRPr lang="en-GB"/>
        </a:p>
      </dgm:t>
    </dgm:pt>
    <dgm:pt modelId="{7D1AA5D5-3E8E-0845-8C95-39F68D0B5B78}" type="sibTrans" cxnId="{298E722C-ADF1-B341-98A3-2358B1F34039}">
      <dgm:prSet/>
      <dgm:spPr/>
      <dgm:t>
        <a:bodyPr/>
        <a:lstStyle/>
        <a:p>
          <a:endParaRPr lang="en-GB"/>
        </a:p>
      </dgm:t>
    </dgm:pt>
    <dgm:pt modelId="{2C172673-DC88-E247-BD4F-4AB73A62D066}">
      <dgm:prSet phldrT="[Text]"/>
      <dgm:spPr/>
      <dgm:t>
        <a:bodyPr/>
        <a:lstStyle/>
        <a:p>
          <a:r>
            <a:rPr lang="en-IN" dirty="0"/>
            <a:t>Based upon the correlation between these variables, we observe that ’Class </a:t>
          </a:r>
          <a:r>
            <a:rPr lang="en-IN" dirty="0" err="1"/>
            <a:t>Name_Jackets</a:t>
          </a:r>
          <a:r>
            <a:rPr lang="en-IN" dirty="0"/>
            <a:t>’ and ’Department </a:t>
          </a:r>
          <a:r>
            <a:rPr lang="en-IN" dirty="0" err="1"/>
            <a:t>Name_Jackets</a:t>
          </a:r>
          <a:r>
            <a:rPr lang="en-IN" dirty="0"/>
            <a:t>’ are highly correlated. We can remove one of them. Similarly for ‘Division </a:t>
          </a:r>
          <a:r>
            <a:rPr lang="en-IN" dirty="0" err="1"/>
            <a:t>Name_Initmates</a:t>
          </a:r>
          <a:r>
            <a:rPr lang="en-IN" dirty="0"/>
            <a:t>’ and ’Department </a:t>
          </a:r>
          <a:r>
            <a:rPr lang="en-IN" dirty="0" err="1"/>
            <a:t>Name_Intimate</a:t>
          </a:r>
          <a:r>
            <a:rPr lang="en-IN" dirty="0"/>
            <a:t>’, ‘Class </a:t>
          </a:r>
          <a:r>
            <a:rPr lang="en-IN" dirty="0" err="1"/>
            <a:t>Name_Dresses</a:t>
          </a:r>
          <a:r>
            <a:rPr lang="en-IN" dirty="0"/>
            <a:t>’ and ’Department </a:t>
          </a:r>
          <a:r>
            <a:rPr lang="en-IN" dirty="0" err="1"/>
            <a:t>Name_Dresses</a:t>
          </a:r>
          <a:r>
            <a:rPr lang="en-IN" dirty="0"/>
            <a:t>’ and ‘Department </a:t>
          </a:r>
          <a:r>
            <a:rPr lang="en-IN" dirty="0" err="1"/>
            <a:t>Name_Trend</a:t>
          </a:r>
          <a:r>
            <a:rPr lang="en-IN" dirty="0"/>
            <a:t>’ and ’Class </a:t>
          </a:r>
          <a:r>
            <a:rPr lang="en-IN" dirty="0" err="1"/>
            <a:t>Name_Trend</a:t>
          </a:r>
          <a:r>
            <a:rPr lang="en-IN" dirty="0"/>
            <a:t>’</a:t>
          </a:r>
          <a:endParaRPr lang="en-GB" dirty="0"/>
        </a:p>
      </dgm:t>
    </dgm:pt>
    <dgm:pt modelId="{701D34D0-B856-9745-B336-D8502EF94F11}" type="parTrans" cxnId="{3B2E718F-0C8D-A940-B7F6-719BC0EC7334}">
      <dgm:prSet/>
      <dgm:spPr/>
      <dgm:t>
        <a:bodyPr/>
        <a:lstStyle/>
        <a:p>
          <a:endParaRPr lang="en-GB"/>
        </a:p>
      </dgm:t>
    </dgm:pt>
    <dgm:pt modelId="{50DFA603-BB5A-B945-B241-16D518E94C48}" type="sibTrans" cxnId="{3B2E718F-0C8D-A940-B7F6-719BC0EC7334}">
      <dgm:prSet/>
      <dgm:spPr/>
      <dgm:t>
        <a:bodyPr/>
        <a:lstStyle/>
        <a:p>
          <a:endParaRPr lang="en-GB"/>
        </a:p>
      </dgm:t>
    </dgm:pt>
    <dgm:pt modelId="{9DD2593E-F3D5-874B-BAA1-C2343A9ACE6C}">
      <dgm:prSet/>
      <dgm:spPr/>
      <dgm:t>
        <a:bodyPr/>
        <a:lstStyle/>
        <a:p>
          <a:r>
            <a:rPr lang="en-IN"/>
            <a:t>Next, we created dummy variables for categorical variables like ’Division Name’, ‘Department Name’, ‘Class Name’ and ‘Sentiment’</a:t>
          </a:r>
          <a:endParaRPr lang="en-IN" dirty="0"/>
        </a:p>
      </dgm:t>
    </dgm:pt>
    <dgm:pt modelId="{668F5BBF-C407-0E47-BF3B-EF40FDAE13C0}" type="parTrans" cxnId="{94F0B283-0C06-AB4A-BD44-9DB2F0C56F3E}">
      <dgm:prSet/>
      <dgm:spPr/>
      <dgm:t>
        <a:bodyPr/>
        <a:lstStyle/>
        <a:p>
          <a:endParaRPr lang="en-GB"/>
        </a:p>
      </dgm:t>
    </dgm:pt>
    <dgm:pt modelId="{277C8A2E-ACF4-254B-9998-8EBA0DDD8B17}" type="sibTrans" cxnId="{94F0B283-0C06-AB4A-BD44-9DB2F0C56F3E}">
      <dgm:prSet/>
      <dgm:spPr/>
      <dgm:t>
        <a:bodyPr/>
        <a:lstStyle/>
        <a:p>
          <a:endParaRPr lang="en-GB"/>
        </a:p>
      </dgm:t>
    </dgm:pt>
    <dgm:pt modelId="{921EB4A2-D956-6F4C-9632-14C89C3748F7}" type="pres">
      <dgm:prSet presAssocID="{D0CF2E6F-752E-5044-ADE1-F1DD1362DF43}" presName="Name0" presStyleCnt="0">
        <dgm:presLayoutVars>
          <dgm:dir/>
          <dgm:animLvl val="lvl"/>
          <dgm:resizeHandles val="exact"/>
        </dgm:presLayoutVars>
      </dgm:prSet>
      <dgm:spPr/>
    </dgm:pt>
    <dgm:pt modelId="{245603A2-7E89-1E4C-A044-BDFCEA847AF7}" type="pres">
      <dgm:prSet presAssocID="{2C172673-DC88-E247-BD4F-4AB73A62D066}" presName="boxAndChildren" presStyleCnt="0"/>
      <dgm:spPr/>
    </dgm:pt>
    <dgm:pt modelId="{29CD012D-00DF-B34D-B80F-F4EE292B8299}" type="pres">
      <dgm:prSet presAssocID="{2C172673-DC88-E247-BD4F-4AB73A62D066}" presName="parentTextBox" presStyleLbl="node1" presStyleIdx="0" presStyleCnt="3"/>
      <dgm:spPr/>
    </dgm:pt>
    <dgm:pt modelId="{C4A478C7-6C1F-5A4E-9DC6-D026F9A43A87}" type="pres">
      <dgm:prSet presAssocID="{277C8A2E-ACF4-254B-9998-8EBA0DDD8B17}" presName="sp" presStyleCnt="0"/>
      <dgm:spPr/>
    </dgm:pt>
    <dgm:pt modelId="{63610E78-DCA6-6343-ABB0-D31B80684F83}" type="pres">
      <dgm:prSet presAssocID="{9DD2593E-F3D5-874B-BAA1-C2343A9ACE6C}" presName="arrowAndChildren" presStyleCnt="0"/>
      <dgm:spPr/>
    </dgm:pt>
    <dgm:pt modelId="{AC0BF4A0-1F93-6048-A7C0-E539B3342E77}" type="pres">
      <dgm:prSet presAssocID="{9DD2593E-F3D5-874B-BAA1-C2343A9ACE6C}" presName="parentTextArrow" presStyleLbl="node1" presStyleIdx="1" presStyleCnt="3"/>
      <dgm:spPr/>
    </dgm:pt>
    <dgm:pt modelId="{122084AE-1627-C14B-BC1A-FF384CFBE0A2}" type="pres">
      <dgm:prSet presAssocID="{7D1AA5D5-3E8E-0845-8C95-39F68D0B5B78}" presName="sp" presStyleCnt="0"/>
      <dgm:spPr/>
    </dgm:pt>
    <dgm:pt modelId="{E525DC58-CB31-7241-A7EC-77CCC2594D62}" type="pres">
      <dgm:prSet presAssocID="{2FB48CC7-4D15-D346-9EEB-11C32F2BD751}" presName="arrowAndChildren" presStyleCnt="0"/>
      <dgm:spPr/>
    </dgm:pt>
    <dgm:pt modelId="{CB94DA00-3586-6F40-936D-8485C9E25039}" type="pres">
      <dgm:prSet presAssocID="{2FB48CC7-4D15-D346-9EEB-11C32F2BD751}" presName="parentTextArrow" presStyleLbl="node1" presStyleIdx="2" presStyleCnt="3" custLinFactNeighborX="1291" custLinFactNeighborY="-47"/>
      <dgm:spPr/>
    </dgm:pt>
  </dgm:ptLst>
  <dgm:cxnLst>
    <dgm:cxn modelId="{43E5C11B-1CE3-C142-8AF3-0D570DD8556F}" type="presOf" srcId="{2C172673-DC88-E247-BD4F-4AB73A62D066}" destId="{29CD012D-00DF-B34D-B80F-F4EE292B8299}" srcOrd="0" destOrd="0" presId="urn:microsoft.com/office/officeart/2005/8/layout/process4"/>
    <dgm:cxn modelId="{298E722C-ADF1-B341-98A3-2358B1F34039}" srcId="{D0CF2E6F-752E-5044-ADE1-F1DD1362DF43}" destId="{2FB48CC7-4D15-D346-9EEB-11C32F2BD751}" srcOrd="0" destOrd="0" parTransId="{D618E1A7-22EC-9F40-AB05-D00E7DDA496C}" sibTransId="{7D1AA5D5-3E8E-0845-8C95-39F68D0B5B78}"/>
    <dgm:cxn modelId="{E8677783-EDD5-4C41-AA4D-34C63FC2D09C}" type="presOf" srcId="{2FB48CC7-4D15-D346-9EEB-11C32F2BD751}" destId="{CB94DA00-3586-6F40-936D-8485C9E25039}" srcOrd="0" destOrd="0" presId="urn:microsoft.com/office/officeart/2005/8/layout/process4"/>
    <dgm:cxn modelId="{94F0B283-0C06-AB4A-BD44-9DB2F0C56F3E}" srcId="{D0CF2E6F-752E-5044-ADE1-F1DD1362DF43}" destId="{9DD2593E-F3D5-874B-BAA1-C2343A9ACE6C}" srcOrd="1" destOrd="0" parTransId="{668F5BBF-C407-0E47-BF3B-EF40FDAE13C0}" sibTransId="{277C8A2E-ACF4-254B-9998-8EBA0DDD8B17}"/>
    <dgm:cxn modelId="{52DA2D8E-96FB-A142-B6A6-A9624F10A471}" type="presOf" srcId="{9DD2593E-F3D5-874B-BAA1-C2343A9ACE6C}" destId="{AC0BF4A0-1F93-6048-A7C0-E539B3342E77}" srcOrd="0" destOrd="0" presId="urn:microsoft.com/office/officeart/2005/8/layout/process4"/>
    <dgm:cxn modelId="{3B2E718F-0C8D-A940-B7F6-719BC0EC7334}" srcId="{D0CF2E6F-752E-5044-ADE1-F1DD1362DF43}" destId="{2C172673-DC88-E247-BD4F-4AB73A62D066}" srcOrd="2" destOrd="0" parTransId="{701D34D0-B856-9745-B336-D8502EF94F11}" sibTransId="{50DFA603-BB5A-B945-B241-16D518E94C48}"/>
    <dgm:cxn modelId="{39DE3FEC-DB30-2944-9299-C21091993359}" type="presOf" srcId="{D0CF2E6F-752E-5044-ADE1-F1DD1362DF43}" destId="{921EB4A2-D956-6F4C-9632-14C89C3748F7}" srcOrd="0" destOrd="0" presId="urn:microsoft.com/office/officeart/2005/8/layout/process4"/>
    <dgm:cxn modelId="{A46A4902-1764-0A4C-B115-36B7FFD04706}" type="presParOf" srcId="{921EB4A2-D956-6F4C-9632-14C89C3748F7}" destId="{245603A2-7E89-1E4C-A044-BDFCEA847AF7}" srcOrd="0" destOrd="0" presId="urn:microsoft.com/office/officeart/2005/8/layout/process4"/>
    <dgm:cxn modelId="{4B43AFC2-615B-614D-9D69-159CF47EEEC3}" type="presParOf" srcId="{245603A2-7E89-1E4C-A044-BDFCEA847AF7}" destId="{29CD012D-00DF-B34D-B80F-F4EE292B8299}" srcOrd="0" destOrd="0" presId="urn:microsoft.com/office/officeart/2005/8/layout/process4"/>
    <dgm:cxn modelId="{10FFEFD7-32AA-E64F-914D-2CBF6619ED09}" type="presParOf" srcId="{921EB4A2-D956-6F4C-9632-14C89C3748F7}" destId="{C4A478C7-6C1F-5A4E-9DC6-D026F9A43A87}" srcOrd="1" destOrd="0" presId="urn:microsoft.com/office/officeart/2005/8/layout/process4"/>
    <dgm:cxn modelId="{F457383F-1603-324D-9E74-E7425E9BC10F}" type="presParOf" srcId="{921EB4A2-D956-6F4C-9632-14C89C3748F7}" destId="{63610E78-DCA6-6343-ABB0-D31B80684F83}" srcOrd="2" destOrd="0" presId="urn:microsoft.com/office/officeart/2005/8/layout/process4"/>
    <dgm:cxn modelId="{552D4242-9F34-D646-8C8B-DB108FC32444}" type="presParOf" srcId="{63610E78-DCA6-6343-ABB0-D31B80684F83}" destId="{AC0BF4A0-1F93-6048-A7C0-E539B3342E77}" srcOrd="0" destOrd="0" presId="urn:microsoft.com/office/officeart/2005/8/layout/process4"/>
    <dgm:cxn modelId="{7937CD84-D672-D140-A1FA-EC9104EDEF31}" type="presParOf" srcId="{921EB4A2-D956-6F4C-9632-14C89C3748F7}" destId="{122084AE-1627-C14B-BC1A-FF384CFBE0A2}" srcOrd="3" destOrd="0" presId="urn:microsoft.com/office/officeart/2005/8/layout/process4"/>
    <dgm:cxn modelId="{DBEE4FB3-31DC-6447-B313-BE71FFDBE81D}" type="presParOf" srcId="{921EB4A2-D956-6F4C-9632-14C89C3748F7}" destId="{E525DC58-CB31-7241-A7EC-77CCC2594D62}" srcOrd="4" destOrd="0" presId="urn:microsoft.com/office/officeart/2005/8/layout/process4"/>
    <dgm:cxn modelId="{DAD2C8DD-7054-B346-B1D4-C072D0C21426}" type="presParOf" srcId="{E525DC58-CB31-7241-A7EC-77CCC2594D62}" destId="{CB94DA00-3586-6F40-936D-8485C9E25039}"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B440359-029F-8F4C-80F6-6C04342EEBCE}" type="doc">
      <dgm:prSet loTypeId="urn:microsoft.com/office/officeart/2005/8/layout/cycle6" loCatId="" qsTypeId="urn:microsoft.com/office/officeart/2005/8/quickstyle/simple1" qsCatId="simple" csTypeId="urn:microsoft.com/office/officeart/2005/8/colors/accent1_2" csCatId="accent1" phldr="1"/>
      <dgm:spPr/>
      <dgm:t>
        <a:bodyPr/>
        <a:lstStyle/>
        <a:p>
          <a:endParaRPr lang="en-GB"/>
        </a:p>
      </dgm:t>
    </dgm:pt>
    <dgm:pt modelId="{8A045185-9947-DF49-A0AA-02F2CDF72C28}">
      <dgm:prSet phldrT="[Text]" custT="1"/>
      <dgm:spPr/>
      <dgm:t>
        <a:bodyPr/>
        <a:lstStyle/>
        <a:p>
          <a:r>
            <a:rPr lang="en-IN" sz="1400" dirty="0"/>
            <a:t>The popular products</a:t>
          </a:r>
          <a:endParaRPr lang="en-GB" sz="1400" dirty="0"/>
        </a:p>
      </dgm:t>
    </dgm:pt>
    <dgm:pt modelId="{7E8AE01C-2B54-B54B-BFE9-C297CF318D87}" type="parTrans" cxnId="{7527D80A-7CA8-E943-A866-3ABA94E667AD}">
      <dgm:prSet/>
      <dgm:spPr/>
      <dgm:t>
        <a:bodyPr/>
        <a:lstStyle/>
        <a:p>
          <a:endParaRPr lang="en-GB"/>
        </a:p>
      </dgm:t>
    </dgm:pt>
    <dgm:pt modelId="{B4743775-D824-364F-B98B-B7AB4E984F79}" type="sibTrans" cxnId="{7527D80A-7CA8-E943-A866-3ABA94E667AD}">
      <dgm:prSet/>
      <dgm:spPr/>
      <dgm:t>
        <a:bodyPr/>
        <a:lstStyle/>
        <a:p>
          <a:endParaRPr lang="en-GB"/>
        </a:p>
      </dgm:t>
    </dgm:pt>
    <dgm:pt modelId="{6F8B966E-CE67-B44A-9A14-3E78F31F016D}">
      <dgm:prSet phldrT="[Text]" custT="1"/>
      <dgm:spPr/>
      <dgm:t>
        <a:bodyPr/>
        <a:lstStyle/>
        <a:p>
          <a:r>
            <a:rPr lang="en-IN" sz="1400" dirty="0"/>
            <a:t>How many people are finding the reviews helpful</a:t>
          </a:r>
          <a:endParaRPr lang="en-GB" sz="1400" dirty="0"/>
        </a:p>
      </dgm:t>
    </dgm:pt>
    <dgm:pt modelId="{6A2190EF-1D13-5942-9F14-8BE4158A5819}" type="parTrans" cxnId="{E960C685-F25D-E146-B93D-37A16B9E0E42}">
      <dgm:prSet/>
      <dgm:spPr/>
      <dgm:t>
        <a:bodyPr/>
        <a:lstStyle/>
        <a:p>
          <a:endParaRPr lang="en-GB"/>
        </a:p>
      </dgm:t>
    </dgm:pt>
    <dgm:pt modelId="{CDBE17BB-3A2C-124F-8B81-65ED098AF063}" type="sibTrans" cxnId="{E960C685-F25D-E146-B93D-37A16B9E0E42}">
      <dgm:prSet/>
      <dgm:spPr/>
      <dgm:t>
        <a:bodyPr/>
        <a:lstStyle/>
        <a:p>
          <a:endParaRPr lang="en-GB"/>
        </a:p>
      </dgm:t>
    </dgm:pt>
    <dgm:pt modelId="{103C7A4C-9053-844B-A1A7-9C18C1CA785F}">
      <dgm:prSet phldrT="[Text]" custT="1"/>
      <dgm:spPr/>
      <dgm:t>
        <a:bodyPr/>
        <a:lstStyle/>
        <a:p>
          <a:r>
            <a:rPr lang="en-IN" sz="1400" dirty="0"/>
            <a:t>The reasons why a particular product is not recommended by customers</a:t>
          </a:r>
          <a:endParaRPr lang="en-GB" sz="1400" dirty="0"/>
        </a:p>
      </dgm:t>
    </dgm:pt>
    <dgm:pt modelId="{DAEA4E23-765A-4647-8062-DD964B9C1590}" type="parTrans" cxnId="{C4C0ED24-135F-DF4A-9036-0A98D87ABE93}">
      <dgm:prSet/>
      <dgm:spPr/>
      <dgm:t>
        <a:bodyPr/>
        <a:lstStyle/>
        <a:p>
          <a:endParaRPr lang="en-GB"/>
        </a:p>
      </dgm:t>
    </dgm:pt>
    <dgm:pt modelId="{C30EC86E-F80A-A044-8262-947FEB1FE10F}" type="sibTrans" cxnId="{C4C0ED24-135F-DF4A-9036-0A98D87ABE93}">
      <dgm:prSet/>
      <dgm:spPr/>
      <dgm:t>
        <a:bodyPr/>
        <a:lstStyle/>
        <a:p>
          <a:endParaRPr lang="en-GB"/>
        </a:p>
      </dgm:t>
    </dgm:pt>
    <dgm:pt modelId="{40874633-115A-B04A-A106-0ED04AADE9C6}">
      <dgm:prSet phldrT="[Text]" custT="1"/>
      <dgm:spPr/>
      <dgm:t>
        <a:bodyPr/>
        <a:lstStyle/>
        <a:p>
          <a:r>
            <a:rPr lang="en-IN" sz="1400" dirty="0"/>
            <a:t>The product preference as per the age group</a:t>
          </a:r>
          <a:endParaRPr lang="en-GB" sz="1400" dirty="0"/>
        </a:p>
      </dgm:t>
    </dgm:pt>
    <dgm:pt modelId="{700B15F6-3AB6-AE43-9F1A-F77BB8CAF744}" type="parTrans" cxnId="{90C6FCA3-0ADC-2C47-B160-224C1C6F8A2A}">
      <dgm:prSet/>
      <dgm:spPr/>
      <dgm:t>
        <a:bodyPr/>
        <a:lstStyle/>
        <a:p>
          <a:endParaRPr lang="en-GB"/>
        </a:p>
      </dgm:t>
    </dgm:pt>
    <dgm:pt modelId="{DDE5522B-9FFA-7341-AF23-19E35DA603DA}" type="sibTrans" cxnId="{90C6FCA3-0ADC-2C47-B160-224C1C6F8A2A}">
      <dgm:prSet/>
      <dgm:spPr/>
      <dgm:t>
        <a:bodyPr/>
        <a:lstStyle/>
        <a:p>
          <a:endParaRPr lang="en-GB"/>
        </a:p>
      </dgm:t>
    </dgm:pt>
    <dgm:pt modelId="{816B8598-FCC3-1049-B948-82038A97C2F2}">
      <dgm:prSet phldrT="[Text]" custT="1"/>
      <dgm:spPr/>
      <dgm:t>
        <a:bodyPr/>
        <a:lstStyle/>
        <a:p>
          <a:r>
            <a:rPr lang="en-IN" sz="1400" dirty="0"/>
            <a:t>The correlation between ratings and the sentiment of the customer review</a:t>
          </a:r>
          <a:endParaRPr lang="en-GB" sz="1400" dirty="0"/>
        </a:p>
      </dgm:t>
    </dgm:pt>
    <dgm:pt modelId="{18C4A86D-45FB-0948-AD27-5BB2B685747C}" type="parTrans" cxnId="{C654B24F-9C25-C046-BEF3-4304D5FCA79A}">
      <dgm:prSet/>
      <dgm:spPr/>
      <dgm:t>
        <a:bodyPr/>
        <a:lstStyle/>
        <a:p>
          <a:endParaRPr lang="en-GB"/>
        </a:p>
      </dgm:t>
    </dgm:pt>
    <dgm:pt modelId="{4310B60C-1EAB-BC4E-A924-16ACFFCE0060}" type="sibTrans" cxnId="{C654B24F-9C25-C046-BEF3-4304D5FCA79A}">
      <dgm:prSet/>
      <dgm:spPr/>
      <dgm:t>
        <a:bodyPr/>
        <a:lstStyle/>
        <a:p>
          <a:endParaRPr lang="en-GB"/>
        </a:p>
      </dgm:t>
    </dgm:pt>
    <dgm:pt modelId="{530A4E15-3D71-454E-AB6A-550F70492B90}">
      <dgm:prSet custT="1"/>
      <dgm:spPr/>
      <dgm:t>
        <a:bodyPr/>
        <a:lstStyle/>
        <a:p>
          <a:r>
            <a:rPr lang="en-IN" sz="1400" dirty="0"/>
            <a:t>The expectations of customers</a:t>
          </a:r>
          <a:br>
            <a:rPr lang="en-IN" sz="1400" dirty="0"/>
          </a:br>
          <a:endParaRPr lang="en-US" sz="1400" dirty="0"/>
        </a:p>
      </dgm:t>
    </dgm:pt>
    <dgm:pt modelId="{5B7CF8B4-E297-574A-A24D-1A189DCEAB3A}" type="parTrans" cxnId="{570D3E07-AB1E-2942-AEC5-6ADE06DBDC24}">
      <dgm:prSet/>
      <dgm:spPr/>
      <dgm:t>
        <a:bodyPr/>
        <a:lstStyle/>
        <a:p>
          <a:endParaRPr lang="en-GB"/>
        </a:p>
      </dgm:t>
    </dgm:pt>
    <dgm:pt modelId="{FA6A167C-8365-C640-B385-068841C887CC}" type="sibTrans" cxnId="{570D3E07-AB1E-2942-AEC5-6ADE06DBDC24}">
      <dgm:prSet/>
      <dgm:spPr/>
      <dgm:t>
        <a:bodyPr/>
        <a:lstStyle/>
        <a:p>
          <a:endParaRPr lang="en-GB"/>
        </a:p>
      </dgm:t>
    </dgm:pt>
    <dgm:pt modelId="{B908F176-91FB-EC43-B903-5F79DC7953D0}" type="pres">
      <dgm:prSet presAssocID="{9B440359-029F-8F4C-80F6-6C04342EEBCE}" presName="cycle" presStyleCnt="0">
        <dgm:presLayoutVars>
          <dgm:dir/>
          <dgm:resizeHandles val="exact"/>
        </dgm:presLayoutVars>
      </dgm:prSet>
      <dgm:spPr/>
    </dgm:pt>
    <dgm:pt modelId="{C0376B40-2F9F-A543-8417-97196E9F98E5}" type="pres">
      <dgm:prSet presAssocID="{8A045185-9947-DF49-A0AA-02F2CDF72C28}" presName="node" presStyleLbl="node1" presStyleIdx="0" presStyleCnt="6" custRadScaleRad="96779" custRadScaleInc="-11628">
        <dgm:presLayoutVars>
          <dgm:bulletEnabled val="1"/>
        </dgm:presLayoutVars>
      </dgm:prSet>
      <dgm:spPr/>
    </dgm:pt>
    <dgm:pt modelId="{FC4DED3B-A7E7-F94D-9E9B-96D81300C7A8}" type="pres">
      <dgm:prSet presAssocID="{8A045185-9947-DF49-A0AA-02F2CDF72C28}" presName="spNode" presStyleCnt="0"/>
      <dgm:spPr/>
    </dgm:pt>
    <dgm:pt modelId="{72CABFA9-3966-B34E-9DDB-69E60EA62BF3}" type="pres">
      <dgm:prSet presAssocID="{B4743775-D824-364F-B98B-B7AB4E984F79}" presName="sibTrans" presStyleLbl="sibTrans1D1" presStyleIdx="0" presStyleCnt="6"/>
      <dgm:spPr/>
    </dgm:pt>
    <dgm:pt modelId="{A3124AA9-E0CD-4F47-86CC-A0918C2291D4}" type="pres">
      <dgm:prSet presAssocID="{530A4E15-3D71-454E-AB6A-550F70492B90}" presName="node" presStyleLbl="node1" presStyleIdx="1" presStyleCnt="6" custScaleX="132335" custScaleY="116563">
        <dgm:presLayoutVars>
          <dgm:bulletEnabled val="1"/>
        </dgm:presLayoutVars>
      </dgm:prSet>
      <dgm:spPr/>
    </dgm:pt>
    <dgm:pt modelId="{BAA5FDF4-24A6-C340-B0E4-3FA1AB101CDF}" type="pres">
      <dgm:prSet presAssocID="{530A4E15-3D71-454E-AB6A-550F70492B90}" presName="spNode" presStyleCnt="0"/>
      <dgm:spPr/>
    </dgm:pt>
    <dgm:pt modelId="{7A146332-83A2-EC4F-833B-EDFB667F2B04}" type="pres">
      <dgm:prSet presAssocID="{FA6A167C-8365-C640-B385-068841C887CC}" presName="sibTrans" presStyleLbl="sibTrans1D1" presStyleIdx="1" presStyleCnt="6"/>
      <dgm:spPr/>
    </dgm:pt>
    <dgm:pt modelId="{666CF14C-2B27-9943-9658-813E29F2480D}" type="pres">
      <dgm:prSet presAssocID="{816B8598-FCC3-1049-B948-82038A97C2F2}" presName="node" presStyleLbl="node1" presStyleIdx="2" presStyleCnt="6" custScaleX="151616" custScaleY="97357">
        <dgm:presLayoutVars>
          <dgm:bulletEnabled val="1"/>
        </dgm:presLayoutVars>
      </dgm:prSet>
      <dgm:spPr/>
    </dgm:pt>
    <dgm:pt modelId="{87CF409F-D195-F04A-AB00-A353720D5570}" type="pres">
      <dgm:prSet presAssocID="{816B8598-FCC3-1049-B948-82038A97C2F2}" presName="spNode" presStyleCnt="0"/>
      <dgm:spPr/>
    </dgm:pt>
    <dgm:pt modelId="{0DEC1A4A-699C-8645-B0E5-3CBD8A834F4A}" type="pres">
      <dgm:prSet presAssocID="{4310B60C-1EAB-BC4E-A924-16ACFFCE0060}" presName="sibTrans" presStyleLbl="sibTrans1D1" presStyleIdx="2" presStyleCnt="6"/>
      <dgm:spPr/>
    </dgm:pt>
    <dgm:pt modelId="{F5579D41-274B-5241-BB07-CF814EE99AD8}" type="pres">
      <dgm:prSet presAssocID="{6F8B966E-CE67-B44A-9A14-3E78F31F016D}" presName="node" presStyleLbl="node1" presStyleIdx="3" presStyleCnt="6" custScaleX="124173" custScaleY="98952">
        <dgm:presLayoutVars>
          <dgm:bulletEnabled val="1"/>
        </dgm:presLayoutVars>
      </dgm:prSet>
      <dgm:spPr/>
    </dgm:pt>
    <dgm:pt modelId="{8113041E-C89C-A84B-A45B-D9C5AB4414DA}" type="pres">
      <dgm:prSet presAssocID="{6F8B966E-CE67-B44A-9A14-3E78F31F016D}" presName="spNode" presStyleCnt="0"/>
      <dgm:spPr/>
    </dgm:pt>
    <dgm:pt modelId="{94C3EC60-1DFB-974F-8566-05065703BCBB}" type="pres">
      <dgm:prSet presAssocID="{CDBE17BB-3A2C-124F-8B81-65ED098AF063}" presName="sibTrans" presStyleLbl="sibTrans1D1" presStyleIdx="3" presStyleCnt="6"/>
      <dgm:spPr/>
    </dgm:pt>
    <dgm:pt modelId="{30D53F27-363A-7642-9E8B-91CEF1477492}" type="pres">
      <dgm:prSet presAssocID="{103C7A4C-9053-844B-A1A7-9C18C1CA785F}" presName="node" presStyleLbl="node1" presStyleIdx="4" presStyleCnt="6" custScaleX="159865" custScaleY="146871" custRadScaleRad="98778" custRadScaleInc="29312">
        <dgm:presLayoutVars>
          <dgm:bulletEnabled val="1"/>
        </dgm:presLayoutVars>
      </dgm:prSet>
      <dgm:spPr/>
    </dgm:pt>
    <dgm:pt modelId="{29C32BDF-3BD7-7E4C-81C1-2C27627B7347}" type="pres">
      <dgm:prSet presAssocID="{103C7A4C-9053-844B-A1A7-9C18C1CA785F}" presName="spNode" presStyleCnt="0"/>
      <dgm:spPr/>
    </dgm:pt>
    <dgm:pt modelId="{4B1A4F66-AE3D-5E42-A079-F0088596BBA8}" type="pres">
      <dgm:prSet presAssocID="{C30EC86E-F80A-A044-8262-947FEB1FE10F}" presName="sibTrans" presStyleLbl="sibTrans1D1" presStyleIdx="4" presStyleCnt="6"/>
      <dgm:spPr/>
    </dgm:pt>
    <dgm:pt modelId="{FBE971B2-D664-464F-81AB-9F81223142FC}" type="pres">
      <dgm:prSet presAssocID="{40874633-115A-B04A-A106-0ED04AADE9C6}" presName="node" presStyleLbl="node1" presStyleIdx="5" presStyleCnt="6" custScaleX="119962" custScaleY="128337">
        <dgm:presLayoutVars>
          <dgm:bulletEnabled val="1"/>
        </dgm:presLayoutVars>
      </dgm:prSet>
      <dgm:spPr/>
    </dgm:pt>
    <dgm:pt modelId="{B34EAB1A-B5A2-2247-A570-531A86BE5685}" type="pres">
      <dgm:prSet presAssocID="{40874633-115A-B04A-A106-0ED04AADE9C6}" presName="spNode" presStyleCnt="0"/>
      <dgm:spPr/>
    </dgm:pt>
    <dgm:pt modelId="{31127DBB-09D5-DA4F-9654-693823CA3D6A}" type="pres">
      <dgm:prSet presAssocID="{DDE5522B-9FFA-7341-AF23-19E35DA603DA}" presName="sibTrans" presStyleLbl="sibTrans1D1" presStyleIdx="5" presStyleCnt="6"/>
      <dgm:spPr/>
    </dgm:pt>
  </dgm:ptLst>
  <dgm:cxnLst>
    <dgm:cxn modelId="{570D3E07-AB1E-2942-AEC5-6ADE06DBDC24}" srcId="{9B440359-029F-8F4C-80F6-6C04342EEBCE}" destId="{530A4E15-3D71-454E-AB6A-550F70492B90}" srcOrd="1" destOrd="0" parTransId="{5B7CF8B4-E297-574A-A24D-1A189DCEAB3A}" sibTransId="{FA6A167C-8365-C640-B385-068841C887CC}"/>
    <dgm:cxn modelId="{7527D80A-7CA8-E943-A866-3ABA94E667AD}" srcId="{9B440359-029F-8F4C-80F6-6C04342EEBCE}" destId="{8A045185-9947-DF49-A0AA-02F2CDF72C28}" srcOrd="0" destOrd="0" parTransId="{7E8AE01C-2B54-B54B-BFE9-C297CF318D87}" sibTransId="{B4743775-D824-364F-B98B-B7AB4E984F79}"/>
    <dgm:cxn modelId="{CDA97A18-B7E5-4D46-9BEC-84961F5686AB}" type="presOf" srcId="{530A4E15-3D71-454E-AB6A-550F70492B90}" destId="{A3124AA9-E0CD-4F47-86CC-A0918C2291D4}" srcOrd="0" destOrd="0" presId="urn:microsoft.com/office/officeart/2005/8/layout/cycle6"/>
    <dgm:cxn modelId="{C4C0ED24-135F-DF4A-9036-0A98D87ABE93}" srcId="{9B440359-029F-8F4C-80F6-6C04342EEBCE}" destId="{103C7A4C-9053-844B-A1A7-9C18C1CA785F}" srcOrd="4" destOrd="0" parTransId="{DAEA4E23-765A-4647-8062-DD964B9C1590}" sibTransId="{C30EC86E-F80A-A044-8262-947FEB1FE10F}"/>
    <dgm:cxn modelId="{1B7E7B3A-A8BF-9842-A932-A4C4DD441BBF}" type="presOf" srcId="{4310B60C-1EAB-BC4E-A924-16ACFFCE0060}" destId="{0DEC1A4A-699C-8645-B0E5-3CBD8A834F4A}" srcOrd="0" destOrd="0" presId="urn:microsoft.com/office/officeart/2005/8/layout/cycle6"/>
    <dgm:cxn modelId="{C654B24F-9C25-C046-BEF3-4304D5FCA79A}" srcId="{9B440359-029F-8F4C-80F6-6C04342EEBCE}" destId="{816B8598-FCC3-1049-B948-82038A97C2F2}" srcOrd="2" destOrd="0" parTransId="{18C4A86D-45FB-0948-AD27-5BB2B685747C}" sibTransId="{4310B60C-1EAB-BC4E-A924-16ACFFCE0060}"/>
    <dgm:cxn modelId="{C83A7066-83A4-0546-A7F2-7DB3A4F6BFC1}" type="presOf" srcId="{B4743775-D824-364F-B98B-B7AB4E984F79}" destId="{72CABFA9-3966-B34E-9DDB-69E60EA62BF3}" srcOrd="0" destOrd="0" presId="urn:microsoft.com/office/officeart/2005/8/layout/cycle6"/>
    <dgm:cxn modelId="{ACD8FC7F-B592-BE44-89C7-32BE648A8C9E}" type="presOf" srcId="{816B8598-FCC3-1049-B948-82038A97C2F2}" destId="{666CF14C-2B27-9943-9658-813E29F2480D}" srcOrd="0" destOrd="0" presId="urn:microsoft.com/office/officeart/2005/8/layout/cycle6"/>
    <dgm:cxn modelId="{E960C685-F25D-E146-B93D-37A16B9E0E42}" srcId="{9B440359-029F-8F4C-80F6-6C04342EEBCE}" destId="{6F8B966E-CE67-B44A-9A14-3E78F31F016D}" srcOrd="3" destOrd="0" parTransId="{6A2190EF-1D13-5942-9F14-8BE4158A5819}" sibTransId="{CDBE17BB-3A2C-124F-8B81-65ED098AF063}"/>
    <dgm:cxn modelId="{F5699C86-63D2-0744-89B5-9CD4AF46AD91}" type="presOf" srcId="{DDE5522B-9FFA-7341-AF23-19E35DA603DA}" destId="{31127DBB-09D5-DA4F-9654-693823CA3D6A}" srcOrd="0" destOrd="0" presId="urn:microsoft.com/office/officeart/2005/8/layout/cycle6"/>
    <dgm:cxn modelId="{DCB3EA92-168A-BD40-B5B1-A1651A23BFBE}" type="presOf" srcId="{8A045185-9947-DF49-A0AA-02F2CDF72C28}" destId="{C0376B40-2F9F-A543-8417-97196E9F98E5}" srcOrd="0" destOrd="0" presId="urn:microsoft.com/office/officeart/2005/8/layout/cycle6"/>
    <dgm:cxn modelId="{90C6FCA3-0ADC-2C47-B160-224C1C6F8A2A}" srcId="{9B440359-029F-8F4C-80F6-6C04342EEBCE}" destId="{40874633-115A-B04A-A106-0ED04AADE9C6}" srcOrd="5" destOrd="0" parTransId="{700B15F6-3AB6-AE43-9F1A-F77BB8CAF744}" sibTransId="{DDE5522B-9FFA-7341-AF23-19E35DA603DA}"/>
    <dgm:cxn modelId="{79A043B4-FADF-834F-9FD2-E9FEC59F53F1}" type="presOf" srcId="{103C7A4C-9053-844B-A1A7-9C18C1CA785F}" destId="{30D53F27-363A-7642-9E8B-91CEF1477492}" srcOrd="0" destOrd="0" presId="urn:microsoft.com/office/officeart/2005/8/layout/cycle6"/>
    <dgm:cxn modelId="{4249EEB4-C989-6342-A278-5AFA5CE4BBAA}" type="presOf" srcId="{C30EC86E-F80A-A044-8262-947FEB1FE10F}" destId="{4B1A4F66-AE3D-5E42-A079-F0088596BBA8}" srcOrd="0" destOrd="0" presId="urn:microsoft.com/office/officeart/2005/8/layout/cycle6"/>
    <dgm:cxn modelId="{0D4E43C8-3C6A-7240-BF4E-932269467359}" type="presOf" srcId="{40874633-115A-B04A-A106-0ED04AADE9C6}" destId="{FBE971B2-D664-464F-81AB-9F81223142FC}" srcOrd="0" destOrd="0" presId="urn:microsoft.com/office/officeart/2005/8/layout/cycle6"/>
    <dgm:cxn modelId="{2EDF1FDC-2D8F-0A43-93AA-0EA8E6CCAB9E}" type="presOf" srcId="{9B440359-029F-8F4C-80F6-6C04342EEBCE}" destId="{B908F176-91FB-EC43-B903-5F79DC7953D0}" srcOrd="0" destOrd="0" presId="urn:microsoft.com/office/officeart/2005/8/layout/cycle6"/>
    <dgm:cxn modelId="{A539BCF5-59E1-E141-85F4-716D116953F2}" type="presOf" srcId="{CDBE17BB-3A2C-124F-8B81-65ED098AF063}" destId="{94C3EC60-1DFB-974F-8566-05065703BCBB}" srcOrd="0" destOrd="0" presId="urn:microsoft.com/office/officeart/2005/8/layout/cycle6"/>
    <dgm:cxn modelId="{C5B276F7-7DB4-D143-AA8F-8723A07F8DCF}" type="presOf" srcId="{6F8B966E-CE67-B44A-9A14-3E78F31F016D}" destId="{F5579D41-274B-5241-BB07-CF814EE99AD8}" srcOrd="0" destOrd="0" presId="urn:microsoft.com/office/officeart/2005/8/layout/cycle6"/>
    <dgm:cxn modelId="{5BFD5FFF-8CA5-434D-BA1B-8C6AF4F4D860}" type="presOf" srcId="{FA6A167C-8365-C640-B385-068841C887CC}" destId="{7A146332-83A2-EC4F-833B-EDFB667F2B04}" srcOrd="0" destOrd="0" presId="urn:microsoft.com/office/officeart/2005/8/layout/cycle6"/>
    <dgm:cxn modelId="{51F40CE4-C2C0-9D42-8803-8AF80E85EBFD}" type="presParOf" srcId="{B908F176-91FB-EC43-B903-5F79DC7953D0}" destId="{C0376B40-2F9F-A543-8417-97196E9F98E5}" srcOrd="0" destOrd="0" presId="urn:microsoft.com/office/officeart/2005/8/layout/cycle6"/>
    <dgm:cxn modelId="{F5F1305C-FA1E-9642-ADDA-B34C798E3601}" type="presParOf" srcId="{B908F176-91FB-EC43-B903-5F79DC7953D0}" destId="{FC4DED3B-A7E7-F94D-9E9B-96D81300C7A8}" srcOrd="1" destOrd="0" presId="urn:microsoft.com/office/officeart/2005/8/layout/cycle6"/>
    <dgm:cxn modelId="{804BAB16-1595-3140-B58F-6D9FB4C64288}" type="presParOf" srcId="{B908F176-91FB-EC43-B903-5F79DC7953D0}" destId="{72CABFA9-3966-B34E-9DDB-69E60EA62BF3}" srcOrd="2" destOrd="0" presId="urn:microsoft.com/office/officeart/2005/8/layout/cycle6"/>
    <dgm:cxn modelId="{74528EC7-0FFC-ED42-8A15-E5EF17DDA889}" type="presParOf" srcId="{B908F176-91FB-EC43-B903-5F79DC7953D0}" destId="{A3124AA9-E0CD-4F47-86CC-A0918C2291D4}" srcOrd="3" destOrd="0" presId="urn:microsoft.com/office/officeart/2005/8/layout/cycle6"/>
    <dgm:cxn modelId="{52530448-FE46-B245-A540-EE833BF922FB}" type="presParOf" srcId="{B908F176-91FB-EC43-B903-5F79DC7953D0}" destId="{BAA5FDF4-24A6-C340-B0E4-3FA1AB101CDF}" srcOrd="4" destOrd="0" presId="urn:microsoft.com/office/officeart/2005/8/layout/cycle6"/>
    <dgm:cxn modelId="{41691716-FC67-1B45-8027-64B1F0E14EB8}" type="presParOf" srcId="{B908F176-91FB-EC43-B903-5F79DC7953D0}" destId="{7A146332-83A2-EC4F-833B-EDFB667F2B04}" srcOrd="5" destOrd="0" presId="urn:microsoft.com/office/officeart/2005/8/layout/cycle6"/>
    <dgm:cxn modelId="{62D86455-159C-1345-BD13-F914EE21CD75}" type="presParOf" srcId="{B908F176-91FB-EC43-B903-5F79DC7953D0}" destId="{666CF14C-2B27-9943-9658-813E29F2480D}" srcOrd="6" destOrd="0" presId="urn:microsoft.com/office/officeart/2005/8/layout/cycle6"/>
    <dgm:cxn modelId="{2BB4E995-99EF-974A-A79E-52EE3AF1EBEE}" type="presParOf" srcId="{B908F176-91FB-EC43-B903-5F79DC7953D0}" destId="{87CF409F-D195-F04A-AB00-A353720D5570}" srcOrd="7" destOrd="0" presId="urn:microsoft.com/office/officeart/2005/8/layout/cycle6"/>
    <dgm:cxn modelId="{5EBDDEA0-A3F5-C745-BCAB-441EA014ADEE}" type="presParOf" srcId="{B908F176-91FB-EC43-B903-5F79DC7953D0}" destId="{0DEC1A4A-699C-8645-B0E5-3CBD8A834F4A}" srcOrd="8" destOrd="0" presId="urn:microsoft.com/office/officeart/2005/8/layout/cycle6"/>
    <dgm:cxn modelId="{138F5844-D965-FC41-8109-E645B900403C}" type="presParOf" srcId="{B908F176-91FB-EC43-B903-5F79DC7953D0}" destId="{F5579D41-274B-5241-BB07-CF814EE99AD8}" srcOrd="9" destOrd="0" presId="urn:microsoft.com/office/officeart/2005/8/layout/cycle6"/>
    <dgm:cxn modelId="{4B1A5CF1-7628-7248-B0E9-56D2C42715DE}" type="presParOf" srcId="{B908F176-91FB-EC43-B903-5F79DC7953D0}" destId="{8113041E-C89C-A84B-A45B-D9C5AB4414DA}" srcOrd="10" destOrd="0" presId="urn:microsoft.com/office/officeart/2005/8/layout/cycle6"/>
    <dgm:cxn modelId="{53945997-3379-1F45-90A4-525D02E7EF6C}" type="presParOf" srcId="{B908F176-91FB-EC43-B903-5F79DC7953D0}" destId="{94C3EC60-1DFB-974F-8566-05065703BCBB}" srcOrd="11" destOrd="0" presId="urn:microsoft.com/office/officeart/2005/8/layout/cycle6"/>
    <dgm:cxn modelId="{EA7852B1-BF3F-0E40-88C8-EFE12224C8E3}" type="presParOf" srcId="{B908F176-91FB-EC43-B903-5F79DC7953D0}" destId="{30D53F27-363A-7642-9E8B-91CEF1477492}" srcOrd="12" destOrd="0" presId="urn:microsoft.com/office/officeart/2005/8/layout/cycle6"/>
    <dgm:cxn modelId="{9E674C41-6EFC-F740-B7EE-7CC93A337643}" type="presParOf" srcId="{B908F176-91FB-EC43-B903-5F79DC7953D0}" destId="{29C32BDF-3BD7-7E4C-81C1-2C27627B7347}" srcOrd="13" destOrd="0" presId="urn:microsoft.com/office/officeart/2005/8/layout/cycle6"/>
    <dgm:cxn modelId="{54B574C0-76A6-9647-B831-C29E6BC1ED68}" type="presParOf" srcId="{B908F176-91FB-EC43-B903-5F79DC7953D0}" destId="{4B1A4F66-AE3D-5E42-A079-F0088596BBA8}" srcOrd="14" destOrd="0" presId="urn:microsoft.com/office/officeart/2005/8/layout/cycle6"/>
    <dgm:cxn modelId="{B42C7F02-71DA-9148-8A85-5EAC511E6A98}" type="presParOf" srcId="{B908F176-91FB-EC43-B903-5F79DC7953D0}" destId="{FBE971B2-D664-464F-81AB-9F81223142FC}" srcOrd="15" destOrd="0" presId="urn:microsoft.com/office/officeart/2005/8/layout/cycle6"/>
    <dgm:cxn modelId="{0AC8C633-F8E6-DE48-96F5-022FA7DB2471}" type="presParOf" srcId="{B908F176-91FB-EC43-B903-5F79DC7953D0}" destId="{B34EAB1A-B5A2-2247-A570-531A86BE5685}" srcOrd="16" destOrd="0" presId="urn:microsoft.com/office/officeart/2005/8/layout/cycle6"/>
    <dgm:cxn modelId="{8807EEBF-5826-6644-B8C0-0715A794542A}" type="presParOf" srcId="{B908F176-91FB-EC43-B903-5F79DC7953D0}" destId="{31127DBB-09D5-DA4F-9654-693823CA3D6A}" srcOrd="17" destOrd="0" presId="urn:microsoft.com/office/officeart/2005/8/layout/cycle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C8ECA2-ADCB-C64B-9898-2D2EA17B4232}">
      <dsp:nvSpPr>
        <dsp:cNvPr id="0" name=""/>
        <dsp:cNvSpPr/>
      </dsp:nvSpPr>
      <dsp:spPr>
        <a:xfrm>
          <a:off x="0" y="69452"/>
          <a:ext cx="8596668" cy="1502885"/>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IN" sz="2300" kern="1200" dirty="0"/>
            <a:t>Text mining is the process of examining large collections of text and converting the unstructured text data into structured data for further analysis like visualization and model building. </a:t>
          </a:r>
        </a:p>
      </dsp:txBody>
      <dsp:txXfrm>
        <a:off x="73365" y="142817"/>
        <a:ext cx="8449938" cy="1356155"/>
      </dsp:txXfrm>
    </dsp:sp>
    <dsp:sp modelId="{E96FFB42-FF5A-5141-A9C2-4099D9CC2CDB}">
      <dsp:nvSpPr>
        <dsp:cNvPr id="0" name=""/>
        <dsp:cNvSpPr/>
      </dsp:nvSpPr>
      <dsp:spPr>
        <a:xfrm>
          <a:off x="0" y="1638578"/>
          <a:ext cx="8596668" cy="2876006"/>
        </a:xfrm>
        <a:prstGeom prst="roundRect">
          <a:avLst/>
        </a:prstGeom>
        <a:solidFill>
          <a:schemeClr val="accent2">
            <a:hueOff val="-2964286"/>
            <a:satOff val="14200"/>
            <a:lumOff val="13137"/>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IN" sz="2300" b="1" u="sng" kern="1200" dirty="0"/>
            <a:t>Objective</a:t>
          </a:r>
          <a:r>
            <a:rPr lang="en-IN" sz="2300" b="1" kern="1200" dirty="0"/>
            <a:t>: </a:t>
          </a:r>
        </a:p>
        <a:p>
          <a:pPr marL="0" lvl="0" indent="0" algn="l" defTabSz="1022350">
            <a:lnSpc>
              <a:spcPct val="90000"/>
            </a:lnSpc>
            <a:spcBef>
              <a:spcPct val="0"/>
            </a:spcBef>
            <a:spcAft>
              <a:spcPct val="35000"/>
            </a:spcAft>
            <a:buNone/>
          </a:pPr>
          <a:r>
            <a:rPr lang="en-IN" sz="2300" kern="1200" dirty="0"/>
            <a:t>In our analysis, we will utilize the power of text mining to do an in-depth analysis of customer reviews on an e-commerce clothing site data and build a classification model to predict whether the customer will recommend the product or not.</a:t>
          </a:r>
        </a:p>
        <a:p>
          <a:pPr marL="0" lvl="0" indent="0" algn="l" defTabSz="1022350">
            <a:lnSpc>
              <a:spcPct val="90000"/>
            </a:lnSpc>
            <a:spcBef>
              <a:spcPct val="0"/>
            </a:spcBef>
            <a:spcAft>
              <a:spcPct val="35000"/>
            </a:spcAft>
            <a:buNone/>
          </a:pPr>
          <a:r>
            <a:rPr lang="en-IN" sz="2300" kern="1200" dirty="0"/>
            <a:t>It will help retailers to have an understanding about their products, mistakes and customer satisfaction.</a:t>
          </a:r>
        </a:p>
      </dsp:txBody>
      <dsp:txXfrm>
        <a:off x="140395" y="1778973"/>
        <a:ext cx="8315878" cy="259521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4DE790-DE8B-3149-BA10-097C377C233E}">
      <dsp:nvSpPr>
        <dsp:cNvPr id="0" name=""/>
        <dsp:cNvSpPr/>
      </dsp:nvSpPr>
      <dsp:spPr>
        <a:xfrm rot="5400000">
          <a:off x="5120467" y="-2028356"/>
          <a:ext cx="1096075" cy="5335063"/>
        </a:xfrm>
        <a:prstGeom prst="round2Same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GB" sz="1500" kern="1200" dirty="0"/>
            <a:t>Exploratory Data Analysis</a:t>
          </a:r>
        </a:p>
        <a:p>
          <a:pPr marL="114300" lvl="1" indent="-114300" algn="l" defTabSz="666750">
            <a:lnSpc>
              <a:spcPct val="90000"/>
            </a:lnSpc>
            <a:spcBef>
              <a:spcPct val="0"/>
            </a:spcBef>
            <a:spcAft>
              <a:spcPct val="15000"/>
            </a:spcAft>
            <a:buChar char="•"/>
          </a:pPr>
          <a:r>
            <a:rPr lang="en-GB" sz="1500" kern="1200" dirty="0"/>
            <a:t>Bivariate Analysis</a:t>
          </a:r>
        </a:p>
      </dsp:txBody>
      <dsp:txXfrm rot="-5400000">
        <a:off x="3000973" y="144644"/>
        <a:ext cx="5281557" cy="989063"/>
      </dsp:txXfrm>
    </dsp:sp>
    <dsp:sp modelId="{D0096870-B7E2-9544-8484-969AE00D86D2}">
      <dsp:nvSpPr>
        <dsp:cNvPr id="0" name=""/>
        <dsp:cNvSpPr/>
      </dsp:nvSpPr>
      <dsp:spPr>
        <a:xfrm>
          <a:off x="0" y="1954"/>
          <a:ext cx="3000973" cy="1274441"/>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GB" sz="3200" kern="1200" dirty="0"/>
            <a:t>Data Exploration</a:t>
          </a:r>
        </a:p>
      </dsp:txBody>
      <dsp:txXfrm>
        <a:off x="62213" y="64167"/>
        <a:ext cx="2876547" cy="1150015"/>
      </dsp:txXfrm>
    </dsp:sp>
    <dsp:sp modelId="{A8257D15-E95E-F948-991E-386B035719F2}">
      <dsp:nvSpPr>
        <dsp:cNvPr id="0" name=""/>
        <dsp:cNvSpPr/>
      </dsp:nvSpPr>
      <dsp:spPr>
        <a:xfrm rot="5400000">
          <a:off x="4696060" y="-283118"/>
          <a:ext cx="1944889" cy="5335063"/>
        </a:xfrm>
        <a:prstGeom prst="round2Same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GB" sz="1500" kern="1200" dirty="0"/>
            <a:t>Checking for Missing Values</a:t>
          </a:r>
        </a:p>
        <a:p>
          <a:pPr marL="114300" lvl="1" indent="-114300" algn="l" defTabSz="666750">
            <a:lnSpc>
              <a:spcPct val="90000"/>
            </a:lnSpc>
            <a:spcBef>
              <a:spcPct val="0"/>
            </a:spcBef>
            <a:spcAft>
              <a:spcPct val="15000"/>
            </a:spcAft>
            <a:buChar char="•"/>
          </a:pPr>
          <a:r>
            <a:rPr lang="en-GB" sz="1500" kern="1200" dirty="0"/>
            <a:t>Outlier Detection</a:t>
          </a:r>
        </a:p>
        <a:p>
          <a:pPr marL="114300" lvl="1" indent="-114300" algn="l" defTabSz="666750">
            <a:lnSpc>
              <a:spcPct val="90000"/>
            </a:lnSpc>
            <a:spcBef>
              <a:spcPct val="0"/>
            </a:spcBef>
            <a:spcAft>
              <a:spcPct val="15000"/>
            </a:spcAft>
            <a:buChar char="•"/>
          </a:pPr>
          <a:r>
            <a:rPr lang="en-GB" sz="1500" kern="1200" dirty="0"/>
            <a:t>Removing Redundant Features</a:t>
          </a:r>
        </a:p>
        <a:p>
          <a:pPr marL="114300" lvl="1" indent="-114300" algn="l" defTabSz="666750">
            <a:lnSpc>
              <a:spcPct val="90000"/>
            </a:lnSpc>
            <a:spcBef>
              <a:spcPct val="0"/>
            </a:spcBef>
            <a:spcAft>
              <a:spcPct val="15000"/>
            </a:spcAft>
            <a:buChar char="•"/>
          </a:pPr>
          <a:r>
            <a:rPr lang="en-GB" sz="1500" kern="1200" dirty="0"/>
            <a:t>Text cleaning: Word count</a:t>
          </a:r>
        </a:p>
        <a:p>
          <a:pPr marL="114300" lvl="1" indent="-114300" algn="l" defTabSz="666750">
            <a:lnSpc>
              <a:spcPct val="90000"/>
            </a:lnSpc>
            <a:spcBef>
              <a:spcPct val="0"/>
            </a:spcBef>
            <a:spcAft>
              <a:spcPct val="15000"/>
            </a:spcAft>
            <a:buChar char="•"/>
          </a:pPr>
          <a:r>
            <a:rPr lang="en-GB" sz="1500" kern="1200" dirty="0"/>
            <a:t>Sentiment Analysis</a:t>
          </a:r>
        </a:p>
        <a:p>
          <a:pPr marL="114300" lvl="1" indent="-114300" algn="l" defTabSz="666750">
            <a:lnSpc>
              <a:spcPct val="90000"/>
            </a:lnSpc>
            <a:spcBef>
              <a:spcPct val="0"/>
            </a:spcBef>
            <a:spcAft>
              <a:spcPct val="15000"/>
            </a:spcAft>
            <a:buChar char="•"/>
          </a:pPr>
          <a:r>
            <a:rPr lang="en-GB" sz="1500" kern="1200" dirty="0"/>
            <a:t>Encoding Categorical Variables</a:t>
          </a:r>
        </a:p>
        <a:p>
          <a:pPr marL="114300" lvl="1" indent="-114300" algn="l" defTabSz="666750">
            <a:lnSpc>
              <a:spcPct val="90000"/>
            </a:lnSpc>
            <a:spcBef>
              <a:spcPct val="0"/>
            </a:spcBef>
            <a:spcAft>
              <a:spcPct val="15000"/>
            </a:spcAft>
            <a:buChar char="•"/>
          </a:pPr>
          <a:r>
            <a:rPr lang="en-GB" sz="1500" kern="1200" dirty="0"/>
            <a:t>Balancing Dataset</a:t>
          </a:r>
        </a:p>
      </dsp:txBody>
      <dsp:txXfrm rot="-5400000">
        <a:off x="3000973" y="1506911"/>
        <a:ext cx="5240121" cy="1755005"/>
      </dsp:txXfrm>
    </dsp:sp>
    <dsp:sp modelId="{38E026B1-810A-BD46-95C2-A327CDBEDA7F}">
      <dsp:nvSpPr>
        <dsp:cNvPr id="0" name=""/>
        <dsp:cNvSpPr/>
      </dsp:nvSpPr>
      <dsp:spPr>
        <a:xfrm>
          <a:off x="0" y="1377124"/>
          <a:ext cx="3000973" cy="2014577"/>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GB" sz="3200" kern="1200" dirty="0"/>
            <a:t>Data Pre-processing</a:t>
          </a:r>
        </a:p>
      </dsp:txBody>
      <dsp:txXfrm>
        <a:off x="98344" y="1475468"/>
        <a:ext cx="2804285" cy="1817889"/>
      </dsp:txXfrm>
    </dsp:sp>
    <dsp:sp modelId="{6B4DDD3B-A33F-9849-A1FC-EAEE7ACFAF14}">
      <dsp:nvSpPr>
        <dsp:cNvPr id="0" name=""/>
        <dsp:cNvSpPr/>
      </dsp:nvSpPr>
      <dsp:spPr>
        <a:xfrm rot="5400000">
          <a:off x="5100555" y="1462593"/>
          <a:ext cx="1135899" cy="5335063"/>
        </a:xfrm>
        <a:prstGeom prst="round2Same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22300">
            <a:lnSpc>
              <a:spcPct val="90000"/>
            </a:lnSpc>
            <a:spcBef>
              <a:spcPct val="0"/>
            </a:spcBef>
            <a:spcAft>
              <a:spcPct val="15000"/>
            </a:spcAft>
            <a:buChar char="•"/>
          </a:pPr>
          <a:r>
            <a:rPr lang="en-GB" sz="1400" kern="1200" dirty="0"/>
            <a:t>Decision Tree Classifier</a:t>
          </a:r>
        </a:p>
        <a:p>
          <a:pPr marL="114300" lvl="1" indent="-114300" algn="l" defTabSz="622300">
            <a:lnSpc>
              <a:spcPct val="90000"/>
            </a:lnSpc>
            <a:spcBef>
              <a:spcPct val="0"/>
            </a:spcBef>
            <a:spcAft>
              <a:spcPct val="15000"/>
            </a:spcAft>
            <a:buChar char="•"/>
          </a:pPr>
          <a:r>
            <a:rPr lang="en-GB" sz="1400" kern="1200" dirty="0"/>
            <a:t>Naïve Bayes Classifier</a:t>
          </a:r>
        </a:p>
        <a:p>
          <a:pPr marL="114300" lvl="1" indent="-114300" algn="l" defTabSz="622300">
            <a:lnSpc>
              <a:spcPct val="90000"/>
            </a:lnSpc>
            <a:spcBef>
              <a:spcPct val="0"/>
            </a:spcBef>
            <a:spcAft>
              <a:spcPct val="15000"/>
            </a:spcAft>
            <a:buChar char="•"/>
          </a:pPr>
          <a:r>
            <a:rPr lang="en-GB" sz="1400" kern="1200" dirty="0"/>
            <a:t>Logistic Regression</a:t>
          </a:r>
        </a:p>
        <a:p>
          <a:pPr marL="114300" lvl="1" indent="-114300" algn="l" defTabSz="622300">
            <a:lnSpc>
              <a:spcPct val="90000"/>
            </a:lnSpc>
            <a:spcBef>
              <a:spcPct val="0"/>
            </a:spcBef>
            <a:spcAft>
              <a:spcPct val="15000"/>
            </a:spcAft>
            <a:buChar char="•"/>
          </a:pPr>
          <a:r>
            <a:rPr lang="en-GB" sz="1400" kern="1200" dirty="0"/>
            <a:t>SVM Classifier</a:t>
          </a:r>
        </a:p>
      </dsp:txBody>
      <dsp:txXfrm rot="-5400000">
        <a:off x="3000973" y="3617625"/>
        <a:ext cx="5279613" cy="1024999"/>
      </dsp:txXfrm>
    </dsp:sp>
    <dsp:sp modelId="{EA3E6931-D3AB-9E40-ADC4-F9BB897075B3}">
      <dsp:nvSpPr>
        <dsp:cNvPr id="0" name=""/>
        <dsp:cNvSpPr/>
      </dsp:nvSpPr>
      <dsp:spPr>
        <a:xfrm>
          <a:off x="0" y="3492431"/>
          <a:ext cx="3000973" cy="1275388"/>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GB" sz="3200" kern="1200" dirty="0"/>
            <a:t>Classification Model</a:t>
          </a:r>
        </a:p>
      </dsp:txBody>
      <dsp:txXfrm>
        <a:off x="62259" y="3554690"/>
        <a:ext cx="2876455" cy="115087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CD012D-00DF-B34D-B80F-F4EE292B8299}">
      <dsp:nvSpPr>
        <dsp:cNvPr id="0" name=""/>
        <dsp:cNvSpPr/>
      </dsp:nvSpPr>
      <dsp:spPr>
        <a:xfrm>
          <a:off x="0" y="3365481"/>
          <a:ext cx="7557770" cy="1104626"/>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IN" sz="1300" kern="1200" dirty="0"/>
            <a:t>Based upon the correlation between these variables, we observe that ’Class </a:t>
          </a:r>
          <a:r>
            <a:rPr lang="en-IN" sz="1300" kern="1200" dirty="0" err="1"/>
            <a:t>Name_Jackets</a:t>
          </a:r>
          <a:r>
            <a:rPr lang="en-IN" sz="1300" kern="1200" dirty="0"/>
            <a:t>’ and ’Department </a:t>
          </a:r>
          <a:r>
            <a:rPr lang="en-IN" sz="1300" kern="1200" dirty="0" err="1"/>
            <a:t>Name_Jackets</a:t>
          </a:r>
          <a:r>
            <a:rPr lang="en-IN" sz="1300" kern="1200" dirty="0"/>
            <a:t>’ are highly correlated. We can remove one of them. Similarly for ‘Division </a:t>
          </a:r>
          <a:r>
            <a:rPr lang="en-IN" sz="1300" kern="1200" dirty="0" err="1"/>
            <a:t>Name_Initmates</a:t>
          </a:r>
          <a:r>
            <a:rPr lang="en-IN" sz="1300" kern="1200" dirty="0"/>
            <a:t>’ and ’Department </a:t>
          </a:r>
          <a:r>
            <a:rPr lang="en-IN" sz="1300" kern="1200" dirty="0" err="1"/>
            <a:t>Name_Intimate</a:t>
          </a:r>
          <a:r>
            <a:rPr lang="en-IN" sz="1300" kern="1200" dirty="0"/>
            <a:t>’, ‘Class </a:t>
          </a:r>
          <a:r>
            <a:rPr lang="en-IN" sz="1300" kern="1200" dirty="0" err="1"/>
            <a:t>Name_Dresses</a:t>
          </a:r>
          <a:r>
            <a:rPr lang="en-IN" sz="1300" kern="1200" dirty="0"/>
            <a:t>’ and ’Department </a:t>
          </a:r>
          <a:r>
            <a:rPr lang="en-IN" sz="1300" kern="1200" dirty="0" err="1"/>
            <a:t>Name_Dresses</a:t>
          </a:r>
          <a:r>
            <a:rPr lang="en-IN" sz="1300" kern="1200" dirty="0"/>
            <a:t>’ and ‘Department </a:t>
          </a:r>
          <a:r>
            <a:rPr lang="en-IN" sz="1300" kern="1200" dirty="0" err="1"/>
            <a:t>Name_Trend</a:t>
          </a:r>
          <a:r>
            <a:rPr lang="en-IN" sz="1300" kern="1200" dirty="0"/>
            <a:t>’ and ’Class </a:t>
          </a:r>
          <a:r>
            <a:rPr lang="en-IN" sz="1300" kern="1200" dirty="0" err="1"/>
            <a:t>Name_Trend</a:t>
          </a:r>
          <a:r>
            <a:rPr lang="en-IN" sz="1300" kern="1200" dirty="0"/>
            <a:t>’</a:t>
          </a:r>
          <a:endParaRPr lang="en-GB" sz="1300" kern="1200" dirty="0"/>
        </a:p>
      </dsp:txBody>
      <dsp:txXfrm>
        <a:off x="0" y="3365481"/>
        <a:ext cx="7557770" cy="1104626"/>
      </dsp:txXfrm>
    </dsp:sp>
    <dsp:sp modelId="{AC0BF4A0-1F93-6048-A7C0-E539B3342E77}">
      <dsp:nvSpPr>
        <dsp:cNvPr id="0" name=""/>
        <dsp:cNvSpPr/>
      </dsp:nvSpPr>
      <dsp:spPr>
        <a:xfrm rot="10800000">
          <a:off x="0" y="1683135"/>
          <a:ext cx="7557770" cy="1698915"/>
        </a:xfrm>
        <a:prstGeom prst="upArrowCallou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IN" sz="1300" kern="1200"/>
            <a:t>Next, we created dummy variables for categorical variables like ’Division Name’, ‘Department Name’, ‘Class Name’ and ‘Sentiment’</a:t>
          </a:r>
          <a:endParaRPr lang="en-IN" sz="1300" kern="1200" dirty="0"/>
        </a:p>
      </dsp:txBody>
      <dsp:txXfrm rot="10800000">
        <a:off x="0" y="1683135"/>
        <a:ext cx="7557770" cy="1103904"/>
      </dsp:txXfrm>
    </dsp:sp>
    <dsp:sp modelId="{CB94DA00-3586-6F40-936D-8485C9E25039}">
      <dsp:nvSpPr>
        <dsp:cNvPr id="0" name=""/>
        <dsp:cNvSpPr/>
      </dsp:nvSpPr>
      <dsp:spPr>
        <a:xfrm rot="10800000">
          <a:off x="0" y="0"/>
          <a:ext cx="7557770" cy="1698915"/>
        </a:xfrm>
        <a:prstGeom prst="upArrowCallou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US" sz="1300" kern="1200" dirty="0"/>
            <a:t>After pre-processing the data, we selected the following 9 features for our analysis </a:t>
          </a:r>
          <a:r>
            <a:rPr lang="en-IN" sz="1300" kern="1200" dirty="0"/>
            <a:t>['Age', 'Rating', 'Recommended IND', 'Positive Feedback Count', 'Division Name', 'Department Name', 'Class Name', 'Word Count', 'Sentiment’]</a:t>
          </a:r>
          <a:endParaRPr lang="en-GB" sz="1300" kern="1200" dirty="0"/>
        </a:p>
      </dsp:txBody>
      <dsp:txXfrm rot="10800000">
        <a:off x="0" y="0"/>
        <a:ext cx="7557770" cy="110390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376B40-2F9F-A543-8417-97196E9F98E5}">
      <dsp:nvSpPr>
        <dsp:cNvPr id="0" name=""/>
        <dsp:cNvSpPr/>
      </dsp:nvSpPr>
      <dsp:spPr>
        <a:xfrm>
          <a:off x="4005633" y="79040"/>
          <a:ext cx="1457763" cy="947546"/>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kern="1200" dirty="0"/>
            <a:t>The popular products</a:t>
          </a:r>
          <a:endParaRPr lang="en-GB" sz="1400" kern="1200" dirty="0"/>
        </a:p>
      </dsp:txBody>
      <dsp:txXfrm>
        <a:off x="4051888" y="125295"/>
        <a:ext cx="1365253" cy="855036"/>
      </dsp:txXfrm>
    </dsp:sp>
    <dsp:sp modelId="{72CABFA9-3966-B34E-9DDB-69E60EA62BF3}">
      <dsp:nvSpPr>
        <dsp:cNvPr id="0" name=""/>
        <dsp:cNvSpPr/>
      </dsp:nvSpPr>
      <dsp:spPr>
        <a:xfrm>
          <a:off x="2724926" y="590321"/>
          <a:ext cx="4465395" cy="4465395"/>
        </a:xfrm>
        <a:custGeom>
          <a:avLst/>
          <a:gdLst/>
          <a:ahLst/>
          <a:cxnLst/>
          <a:rect l="0" t="0" r="0" b="0"/>
          <a:pathLst>
            <a:path>
              <a:moveTo>
                <a:pt x="2747526" y="60166"/>
              </a:moveTo>
              <a:arcTo wR="2232697" hR="2232697" stAng="16999895" swAng="1414251"/>
            </a:path>
          </a:pathLst>
        </a:custGeom>
        <a:noFill/>
        <a:ln w="12700" cap="rnd" cmpd="sng" algn="ctr">
          <a:solidFill>
            <a:schemeClr val="accent1">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3124AA9-E0CD-4F47-86CC-A0918C2291D4}">
      <dsp:nvSpPr>
        <dsp:cNvPr id="0" name=""/>
        <dsp:cNvSpPr/>
      </dsp:nvSpPr>
      <dsp:spPr>
        <a:xfrm>
          <a:off x="5791203" y="1043223"/>
          <a:ext cx="1929131" cy="1104488"/>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kern="1200" dirty="0"/>
            <a:t>The expectations of customers</a:t>
          </a:r>
          <a:br>
            <a:rPr lang="en-IN" sz="1400" kern="1200" dirty="0"/>
          </a:br>
          <a:endParaRPr lang="en-US" sz="1400" kern="1200" dirty="0"/>
        </a:p>
      </dsp:txBody>
      <dsp:txXfrm>
        <a:off x="5845120" y="1097140"/>
        <a:ext cx="1821297" cy="996654"/>
      </dsp:txXfrm>
    </dsp:sp>
    <dsp:sp modelId="{7A146332-83A2-EC4F-833B-EDFB667F2B04}">
      <dsp:nvSpPr>
        <dsp:cNvPr id="0" name=""/>
        <dsp:cNvSpPr/>
      </dsp:nvSpPr>
      <dsp:spPr>
        <a:xfrm>
          <a:off x="2589498" y="479118"/>
          <a:ext cx="4465395" cy="4465395"/>
        </a:xfrm>
        <a:custGeom>
          <a:avLst/>
          <a:gdLst/>
          <a:ahLst/>
          <a:cxnLst/>
          <a:rect l="0" t="0" r="0" b="0"/>
          <a:pathLst>
            <a:path>
              <a:moveTo>
                <a:pt x="4396006" y="1680400"/>
              </a:moveTo>
              <a:arcTo wR="2232697" hR="2232697" stAng="20740692" swAng="1864267"/>
            </a:path>
          </a:pathLst>
        </a:custGeom>
        <a:noFill/>
        <a:ln w="12700" cap="rnd" cmpd="sng" algn="ctr">
          <a:solidFill>
            <a:schemeClr val="accent1">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666CF14C-2B27-9943-9658-813E29F2480D}">
      <dsp:nvSpPr>
        <dsp:cNvPr id="0" name=""/>
        <dsp:cNvSpPr/>
      </dsp:nvSpPr>
      <dsp:spPr>
        <a:xfrm>
          <a:off x="5650667" y="3366913"/>
          <a:ext cx="2210202" cy="922502"/>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kern="1200" dirty="0"/>
            <a:t>The correlation between ratings and the sentiment of the customer review</a:t>
          </a:r>
          <a:endParaRPr lang="en-GB" sz="1400" kern="1200" dirty="0"/>
        </a:p>
      </dsp:txBody>
      <dsp:txXfrm>
        <a:off x="5695700" y="3411946"/>
        <a:ext cx="2120136" cy="832436"/>
      </dsp:txXfrm>
    </dsp:sp>
    <dsp:sp modelId="{0DEC1A4A-699C-8645-B0E5-3CBD8A834F4A}">
      <dsp:nvSpPr>
        <dsp:cNvPr id="0" name=""/>
        <dsp:cNvSpPr/>
      </dsp:nvSpPr>
      <dsp:spPr>
        <a:xfrm>
          <a:off x="2589498" y="479118"/>
          <a:ext cx="4465395" cy="4465395"/>
        </a:xfrm>
        <a:custGeom>
          <a:avLst/>
          <a:gdLst/>
          <a:ahLst/>
          <a:cxnLst/>
          <a:rect l="0" t="0" r="0" b="0"/>
          <a:pathLst>
            <a:path>
              <a:moveTo>
                <a:pt x="3806812" y="3816079"/>
              </a:moveTo>
              <a:arcTo wR="2232697" hR="2232697" stAng="2710089" swAng="1242437"/>
            </a:path>
          </a:pathLst>
        </a:custGeom>
        <a:noFill/>
        <a:ln w="12700" cap="rnd" cmpd="sng" algn="ctr">
          <a:solidFill>
            <a:schemeClr val="accent1">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F5579D41-274B-5241-BB07-CF814EE99AD8}">
      <dsp:nvSpPr>
        <dsp:cNvPr id="0" name=""/>
        <dsp:cNvSpPr/>
      </dsp:nvSpPr>
      <dsp:spPr>
        <a:xfrm>
          <a:off x="3917122" y="4475705"/>
          <a:ext cx="1810148" cy="93761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kern="1200" dirty="0"/>
            <a:t>How many people are finding the reviews helpful</a:t>
          </a:r>
          <a:endParaRPr lang="en-GB" sz="1400" kern="1200" dirty="0"/>
        </a:p>
      </dsp:txBody>
      <dsp:txXfrm>
        <a:off x="3962893" y="4521476"/>
        <a:ext cx="1718606" cy="846073"/>
      </dsp:txXfrm>
    </dsp:sp>
    <dsp:sp modelId="{94C3EC60-1DFB-974F-8566-05065703BCBB}">
      <dsp:nvSpPr>
        <dsp:cNvPr id="0" name=""/>
        <dsp:cNvSpPr/>
      </dsp:nvSpPr>
      <dsp:spPr>
        <a:xfrm>
          <a:off x="2663195" y="513417"/>
          <a:ext cx="4465395" cy="4465395"/>
        </a:xfrm>
        <a:custGeom>
          <a:avLst/>
          <a:gdLst/>
          <a:ahLst/>
          <a:cxnLst/>
          <a:rect l="0" t="0" r="0" b="0"/>
          <a:pathLst>
            <a:path>
              <a:moveTo>
                <a:pt x="1247116" y="4236086"/>
              </a:moveTo>
              <a:arcTo wR="2232697" hR="2232697" stAng="6971711" swAng="1149900"/>
            </a:path>
          </a:pathLst>
        </a:custGeom>
        <a:noFill/>
        <a:ln w="12700" cap="rnd" cmpd="sng" algn="ctr">
          <a:solidFill>
            <a:schemeClr val="accent1">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0D53F27-363A-7642-9E8B-91CEF1477492}">
      <dsp:nvSpPr>
        <dsp:cNvPr id="0" name=""/>
        <dsp:cNvSpPr/>
      </dsp:nvSpPr>
      <dsp:spPr>
        <a:xfrm>
          <a:off x="1644383" y="2917839"/>
          <a:ext cx="2330453" cy="139167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kern="1200" dirty="0"/>
            <a:t>The reasons why a particular product is not recommended by customers</a:t>
          </a:r>
          <a:endParaRPr lang="en-GB" sz="1400" kern="1200" dirty="0"/>
        </a:p>
      </dsp:txBody>
      <dsp:txXfrm>
        <a:off x="1712319" y="2985775"/>
        <a:ext cx="2194581" cy="1255798"/>
      </dsp:txXfrm>
    </dsp:sp>
    <dsp:sp modelId="{4B1A4F66-AE3D-5E42-A079-F0088596BBA8}">
      <dsp:nvSpPr>
        <dsp:cNvPr id="0" name=""/>
        <dsp:cNvSpPr/>
      </dsp:nvSpPr>
      <dsp:spPr>
        <a:xfrm>
          <a:off x="2607482" y="394910"/>
          <a:ext cx="4465395" cy="4465395"/>
        </a:xfrm>
        <a:custGeom>
          <a:avLst/>
          <a:gdLst/>
          <a:ahLst/>
          <a:cxnLst/>
          <a:rect l="0" t="0" r="0" b="0"/>
          <a:pathLst>
            <a:path>
              <a:moveTo>
                <a:pt x="18026" y="2515840"/>
              </a:moveTo>
              <a:arcTo wR="2232697" hR="2232697" stAng="10362859" swAng="1083151"/>
            </a:path>
          </a:pathLst>
        </a:custGeom>
        <a:noFill/>
        <a:ln w="12700" cap="rnd" cmpd="sng" algn="ctr">
          <a:solidFill>
            <a:schemeClr val="accent1">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FBE971B2-D664-464F-81AB-9F81223142FC}">
      <dsp:nvSpPr>
        <dsp:cNvPr id="0" name=""/>
        <dsp:cNvSpPr/>
      </dsp:nvSpPr>
      <dsp:spPr>
        <a:xfrm>
          <a:off x="2014242" y="987441"/>
          <a:ext cx="1748761" cy="1216052"/>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kern="1200" dirty="0"/>
            <a:t>The product preference as per the age group</a:t>
          </a:r>
          <a:endParaRPr lang="en-GB" sz="1400" kern="1200" dirty="0"/>
        </a:p>
      </dsp:txBody>
      <dsp:txXfrm>
        <a:off x="2073605" y="1046804"/>
        <a:ext cx="1630035" cy="1097326"/>
      </dsp:txXfrm>
    </dsp:sp>
    <dsp:sp modelId="{31127DBB-09D5-DA4F-9654-693823CA3D6A}">
      <dsp:nvSpPr>
        <dsp:cNvPr id="0" name=""/>
        <dsp:cNvSpPr/>
      </dsp:nvSpPr>
      <dsp:spPr>
        <a:xfrm>
          <a:off x="2393163" y="623387"/>
          <a:ext cx="4465395" cy="4465395"/>
        </a:xfrm>
        <a:custGeom>
          <a:avLst/>
          <a:gdLst/>
          <a:ahLst/>
          <a:cxnLst/>
          <a:rect l="0" t="0" r="0" b="0"/>
          <a:pathLst>
            <a:path>
              <a:moveTo>
                <a:pt x="1016316" y="360438"/>
              </a:moveTo>
              <a:arcTo wR="2232697" hR="2232697" stAng="14219327" swAng="1002769"/>
            </a:path>
          </a:pathLst>
        </a:custGeom>
        <a:noFill/>
        <a:ln w="12700" cap="rnd" cmpd="sng" algn="ctr">
          <a:solidFill>
            <a:schemeClr val="accent1">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GB"/>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8/31/20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8/31/20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8/31/20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8/31/20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8/31/20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8/31/20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8/31/20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GB"/>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8/31/20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8/31/20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8/31/20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8/31/20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8/31/20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8/31/20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8/31/20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GB"/>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8/31/20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8/31/20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8/31/20</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www.geeksforgeeks.org/python-sentiment-analysis-using-vader/"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kaggle.com/nicapotato/womens-ecommerce-clothing-review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19522-CCE0-1049-90EC-7F29CE26ABA8}"/>
              </a:ext>
            </a:extLst>
          </p:cNvPr>
          <p:cNvSpPr>
            <a:spLocks noGrp="1"/>
          </p:cNvSpPr>
          <p:nvPr>
            <p:ph type="ctrTitle"/>
          </p:nvPr>
        </p:nvSpPr>
        <p:spPr/>
        <p:txBody>
          <a:bodyPr/>
          <a:lstStyle/>
          <a:p>
            <a:r>
              <a:rPr lang="en-US" sz="4000" dirty="0"/>
              <a:t>Analyzing Customer Reviews: Women’s E-Commerce Clothing</a:t>
            </a:r>
          </a:p>
        </p:txBody>
      </p:sp>
      <p:sp>
        <p:nvSpPr>
          <p:cNvPr id="3" name="Subtitle 2">
            <a:extLst>
              <a:ext uri="{FF2B5EF4-FFF2-40B4-BE49-F238E27FC236}">
                <a16:creationId xmlns:a16="http://schemas.microsoft.com/office/drawing/2014/main" id="{1C5DD8E7-2863-F546-A6F0-3EAEB638DB98}"/>
              </a:ext>
            </a:extLst>
          </p:cNvPr>
          <p:cNvSpPr>
            <a:spLocks noGrp="1"/>
          </p:cNvSpPr>
          <p:nvPr>
            <p:ph type="subTitle" idx="1"/>
          </p:nvPr>
        </p:nvSpPr>
        <p:spPr>
          <a:xfrm>
            <a:off x="1257929" y="4166583"/>
            <a:ext cx="8016074" cy="1806498"/>
          </a:xfrm>
        </p:spPr>
        <p:txBody>
          <a:bodyPr>
            <a:normAutofit fontScale="25000" lnSpcReduction="20000"/>
          </a:bodyPr>
          <a:lstStyle/>
          <a:p>
            <a:endParaRPr lang="en-US" dirty="0"/>
          </a:p>
          <a:p>
            <a:endParaRPr lang="en-US" dirty="0">
              <a:solidFill>
                <a:schemeClr val="tx1"/>
              </a:solidFill>
            </a:endParaRPr>
          </a:p>
          <a:p>
            <a:r>
              <a:rPr lang="en-US" sz="5600" b="1" dirty="0">
                <a:solidFill>
                  <a:schemeClr val="tx1"/>
                </a:solidFill>
              </a:rPr>
              <a:t>Group 05:</a:t>
            </a:r>
          </a:p>
          <a:p>
            <a:r>
              <a:rPr lang="en-IN" sz="4800" dirty="0">
                <a:solidFill>
                  <a:schemeClr val="tx1"/>
                </a:solidFill>
              </a:rPr>
              <a:t>Hemachandar Nagarajan (hn395@drexel.edu)</a:t>
            </a:r>
          </a:p>
          <a:p>
            <a:r>
              <a:rPr lang="en-IN" sz="4800" dirty="0">
                <a:solidFill>
                  <a:schemeClr val="tx1"/>
                </a:solidFill>
              </a:rPr>
              <a:t>Sahibzada Aasim Imtiyaz (si339@drexel.edu)</a:t>
            </a:r>
          </a:p>
          <a:p>
            <a:r>
              <a:rPr lang="en-IN" sz="4800" dirty="0">
                <a:solidFill>
                  <a:schemeClr val="tx1"/>
                </a:solidFill>
              </a:rPr>
              <a:t>Ishita Kakar (ik372@drexel.edu)</a:t>
            </a:r>
          </a:p>
          <a:p>
            <a:r>
              <a:rPr lang="en-IN" sz="4800" dirty="0">
                <a:solidFill>
                  <a:schemeClr val="tx1"/>
                </a:solidFill>
              </a:rPr>
              <a:t>Shailey Rai (sr3466@drexel.edu)</a:t>
            </a:r>
          </a:p>
          <a:p>
            <a:r>
              <a:rPr lang="en-US" sz="3200" dirty="0"/>
              <a:t> </a:t>
            </a:r>
          </a:p>
        </p:txBody>
      </p:sp>
    </p:spTree>
    <p:extLst>
      <p:ext uri="{BB962C8B-B14F-4D97-AF65-F5344CB8AC3E}">
        <p14:creationId xmlns:p14="http://schemas.microsoft.com/office/powerpoint/2010/main" val="12588623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9FA33-0E08-AE4D-B2AC-48743FEEA630}"/>
              </a:ext>
            </a:extLst>
          </p:cNvPr>
          <p:cNvSpPr>
            <a:spLocks noGrp="1"/>
          </p:cNvSpPr>
          <p:nvPr>
            <p:ph type="title"/>
          </p:nvPr>
        </p:nvSpPr>
        <p:spPr>
          <a:xfrm>
            <a:off x="677334" y="609600"/>
            <a:ext cx="8596668" cy="660400"/>
          </a:xfrm>
        </p:spPr>
        <p:txBody>
          <a:bodyPr/>
          <a:lstStyle/>
          <a:p>
            <a:r>
              <a:rPr lang="en-US" dirty="0"/>
              <a:t>Methodology: Data Exploration</a:t>
            </a:r>
          </a:p>
        </p:txBody>
      </p:sp>
      <p:pic>
        <p:nvPicPr>
          <p:cNvPr id="5" name="Content Placeholder 4">
            <a:extLst>
              <a:ext uri="{FF2B5EF4-FFF2-40B4-BE49-F238E27FC236}">
                <a16:creationId xmlns:a16="http://schemas.microsoft.com/office/drawing/2014/main" id="{F600B179-6D86-6344-99D9-04CD8CCD487A}"/>
              </a:ext>
            </a:extLst>
          </p:cNvPr>
          <p:cNvPicPr>
            <a:picLocks noGrp="1" noChangeAspect="1"/>
          </p:cNvPicPr>
          <p:nvPr>
            <p:ph idx="1"/>
          </p:nvPr>
        </p:nvPicPr>
        <p:blipFill>
          <a:blip r:embed="rId2"/>
          <a:stretch>
            <a:fillRect/>
          </a:stretch>
        </p:blipFill>
        <p:spPr>
          <a:xfrm>
            <a:off x="677334" y="1496113"/>
            <a:ext cx="7129356" cy="3530797"/>
          </a:xfrm>
        </p:spPr>
      </p:pic>
      <p:sp>
        <p:nvSpPr>
          <p:cNvPr id="3" name="TextBox 2">
            <a:extLst>
              <a:ext uri="{FF2B5EF4-FFF2-40B4-BE49-F238E27FC236}">
                <a16:creationId xmlns:a16="http://schemas.microsoft.com/office/drawing/2014/main" id="{3B2504B1-1689-5F49-AD90-22F3450BB97D}"/>
              </a:ext>
            </a:extLst>
          </p:cNvPr>
          <p:cNvSpPr txBox="1"/>
          <p:nvPr/>
        </p:nvSpPr>
        <p:spPr>
          <a:xfrm>
            <a:off x="994410" y="5048071"/>
            <a:ext cx="7129356" cy="1077218"/>
          </a:xfrm>
          <a:prstGeom prst="rect">
            <a:avLst/>
          </a:prstGeom>
          <a:noFill/>
        </p:spPr>
        <p:txBody>
          <a:bodyPr wrap="square" rtlCol="0">
            <a:spAutoFit/>
          </a:bodyPr>
          <a:lstStyle/>
          <a:p>
            <a:r>
              <a:rPr lang="en-US" sz="1600" dirty="0"/>
              <a:t>The above plot shows how much rating each department and division is getting. The ‘Tops’ and ‘Dresses’ departments get most of the 5-star ratings. In divisions, ‘General’ and ‘General Petite’ get most of the 5-star ratings</a:t>
            </a:r>
          </a:p>
        </p:txBody>
      </p:sp>
    </p:spTree>
    <p:extLst>
      <p:ext uri="{BB962C8B-B14F-4D97-AF65-F5344CB8AC3E}">
        <p14:creationId xmlns:p14="http://schemas.microsoft.com/office/powerpoint/2010/main" val="37621016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69443-8264-3941-B421-A6F046DBADFA}"/>
              </a:ext>
            </a:extLst>
          </p:cNvPr>
          <p:cNvSpPr>
            <a:spLocks noGrp="1"/>
          </p:cNvSpPr>
          <p:nvPr>
            <p:ph type="title"/>
          </p:nvPr>
        </p:nvSpPr>
        <p:spPr>
          <a:xfrm>
            <a:off x="677334" y="609600"/>
            <a:ext cx="8596668" cy="745067"/>
          </a:xfrm>
        </p:spPr>
        <p:txBody>
          <a:bodyPr>
            <a:normAutofit fontScale="90000"/>
          </a:bodyPr>
          <a:lstStyle/>
          <a:p>
            <a:r>
              <a:rPr lang="en-US" dirty="0"/>
              <a:t>Methodology: </a:t>
            </a:r>
            <a:r>
              <a:rPr lang="en-GB" dirty="0"/>
              <a:t>Data Pre-processing</a:t>
            </a:r>
            <a:br>
              <a:rPr lang="en-GB" dirty="0"/>
            </a:br>
            <a:endParaRPr lang="en-US" dirty="0"/>
          </a:p>
        </p:txBody>
      </p:sp>
      <p:sp>
        <p:nvSpPr>
          <p:cNvPr id="3" name="Content Placeholder 2">
            <a:extLst>
              <a:ext uri="{FF2B5EF4-FFF2-40B4-BE49-F238E27FC236}">
                <a16:creationId xmlns:a16="http://schemas.microsoft.com/office/drawing/2014/main" id="{824B8887-D5FB-0543-8936-128F12A9CAF5}"/>
              </a:ext>
            </a:extLst>
          </p:cNvPr>
          <p:cNvSpPr>
            <a:spLocks noGrp="1"/>
          </p:cNvSpPr>
          <p:nvPr>
            <p:ph idx="1"/>
          </p:nvPr>
        </p:nvSpPr>
        <p:spPr>
          <a:xfrm>
            <a:off x="677334" y="1354667"/>
            <a:ext cx="3420533" cy="389467"/>
          </a:xfrm>
        </p:spPr>
        <p:txBody>
          <a:bodyPr>
            <a:normAutofit fontScale="92500"/>
          </a:bodyPr>
          <a:lstStyle/>
          <a:p>
            <a:r>
              <a:rPr lang="en-US" b="1" dirty="0"/>
              <a:t>Checking for Missing Values</a:t>
            </a:r>
          </a:p>
        </p:txBody>
      </p:sp>
      <p:sp>
        <p:nvSpPr>
          <p:cNvPr id="4" name="TextBox 3">
            <a:extLst>
              <a:ext uri="{FF2B5EF4-FFF2-40B4-BE49-F238E27FC236}">
                <a16:creationId xmlns:a16="http://schemas.microsoft.com/office/drawing/2014/main" id="{496E9981-17F9-9E4F-AF1C-CF3CDFBB142E}"/>
              </a:ext>
            </a:extLst>
          </p:cNvPr>
          <p:cNvSpPr txBox="1"/>
          <p:nvPr/>
        </p:nvSpPr>
        <p:spPr>
          <a:xfrm>
            <a:off x="5215467" y="3244334"/>
            <a:ext cx="3810000" cy="923330"/>
          </a:xfrm>
          <a:prstGeom prst="rect">
            <a:avLst/>
          </a:prstGeom>
          <a:noFill/>
        </p:spPr>
        <p:txBody>
          <a:bodyPr wrap="square" rtlCol="0">
            <a:spAutoFit/>
          </a:bodyPr>
          <a:lstStyle/>
          <a:p>
            <a:r>
              <a:rPr lang="en-IN" dirty="0"/>
              <a:t>We removed these 4,697 missing values as they are reviews and categorical in nature</a:t>
            </a:r>
            <a:endParaRPr lang="en-US" dirty="0"/>
          </a:p>
        </p:txBody>
      </p:sp>
      <p:pic>
        <p:nvPicPr>
          <p:cNvPr id="6" name="Picture 5">
            <a:extLst>
              <a:ext uri="{FF2B5EF4-FFF2-40B4-BE49-F238E27FC236}">
                <a16:creationId xmlns:a16="http://schemas.microsoft.com/office/drawing/2014/main" id="{FD9B4768-2240-D648-A319-D24869CB7C29}"/>
              </a:ext>
            </a:extLst>
          </p:cNvPr>
          <p:cNvPicPr>
            <a:picLocks noChangeAspect="1"/>
          </p:cNvPicPr>
          <p:nvPr/>
        </p:nvPicPr>
        <p:blipFill>
          <a:blip r:embed="rId2"/>
          <a:stretch>
            <a:fillRect/>
          </a:stretch>
        </p:blipFill>
        <p:spPr>
          <a:xfrm>
            <a:off x="846666" y="1823238"/>
            <a:ext cx="4070301" cy="2573867"/>
          </a:xfrm>
          <a:prstGeom prst="rect">
            <a:avLst/>
          </a:prstGeom>
        </p:spPr>
      </p:pic>
    </p:spTree>
    <p:extLst>
      <p:ext uri="{BB962C8B-B14F-4D97-AF65-F5344CB8AC3E}">
        <p14:creationId xmlns:p14="http://schemas.microsoft.com/office/powerpoint/2010/main" val="15147220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C1943-1542-4847-8513-1528793909AB}"/>
              </a:ext>
            </a:extLst>
          </p:cNvPr>
          <p:cNvSpPr>
            <a:spLocks noGrp="1"/>
          </p:cNvSpPr>
          <p:nvPr>
            <p:ph type="title"/>
          </p:nvPr>
        </p:nvSpPr>
        <p:spPr>
          <a:xfrm>
            <a:off x="677334" y="609600"/>
            <a:ext cx="8596668" cy="660400"/>
          </a:xfrm>
        </p:spPr>
        <p:txBody>
          <a:bodyPr>
            <a:normAutofit fontScale="90000"/>
          </a:bodyPr>
          <a:lstStyle/>
          <a:p>
            <a:r>
              <a:rPr lang="en-US" dirty="0"/>
              <a:t>Methodology: </a:t>
            </a:r>
            <a:r>
              <a:rPr lang="en-GB" dirty="0"/>
              <a:t>Data Pre-processing</a:t>
            </a:r>
            <a:br>
              <a:rPr lang="en-GB" dirty="0"/>
            </a:br>
            <a:endParaRPr lang="en-US" dirty="0"/>
          </a:p>
        </p:txBody>
      </p:sp>
      <p:sp>
        <p:nvSpPr>
          <p:cNvPr id="3" name="Content Placeholder 2">
            <a:extLst>
              <a:ext uri="{FF2B5EF4-FFF2-40B4-BE49-F238E27FC236}">
                <a16:creationId xmlns:a16="http://schemas.microsoft.com/office/drawing/2014/main" id="{09ED9074-E538-2D4A-9379-411AC654217D}"/>
              </a:ext>
            </a:extLst>
          </p:cNvPr>
          <p:cNvSpPr>
            <a:spLocks noGrp="1"/>
          </p:cNvSpPr>
          <p:nvPr>
            <p:ph idx="1"/>
          </p:nvPr>
        </p:nvSpPr>
        <p:spPr>
          <a:xfrm>
            <a:off x="677334" y="1270000"/>
            <a:ext cx="3471333" cy="362478"/>
          </a:xfrm>
        </p:spPr>
        <p:txBody>
          <a:bodyPr>
            <a:normAutofit lnSpcReduction="10000"/>
          </a:bodyPr>
          <a:lstStyle/>
          <a:p>
            <a:r>
              <a:rPr lang="en-US" b="1" dirty="0"/>
              <a:t>Outlier Detection</a:t>
            </a:r>
          </a:p>
        </p:txBody>
      </p:sp>
      <p:pic>
        <p:nvPicPr>
          <p:cNvPr id="5" name="Picture 4">
            <a:extLst>
              <a:ext uri="{FF2B5EF4-FFF2-40B4-BE49-F238E27FC236}">
                <a16:creationId xmlns:a16="http://schemas.microsoft.com/office/drawing/2014/main" id="{14536642-3466-6E42-894D-65DAE0312C9D}"/>
              </a:ext>
            </a:extLst>
          </p:cNvPr>
          <p:cNvPicPr>
            <a:picLocks noChangeAspect="1"/>
          </p:cNvPicPr>
          <p:nvPr/>
        </p:nvPicPr>
        <p:blipFill>
          <a:blip r:embed="rId2"/>
          <a:stretch>
            <a:fillRect/>
          </a:stretch>
        </p:blipFill>
        <p:spPr>
          <a:xfrm>
            <a:off x="677334" y="1930400"/>
            <a:ext cx="4504266" cy="2808817"/>
          </a:xfrm>
          <a:prstGeom prst="rect">
            <a:avLst/>
          </a:prstGeom>
        </p:spPr>
      </p:pic>
      <p:pic>
        <p:nvPicPr>
          <p:cNvPr id="7" name="Picture 6">
            <a:extLst>
              <a:ext uri="{FF2B5EF4-FFF2-40B4-BE49-F238E27FC236}">
                <a16:creationId xmlns:a16="http://schemas.microsoft.com/office/drawing/2014/main" id="{5598108A-0AA2-4840-BE8C-D3108B06EBB4}"/>
              </a:ext>
            </a:extLst>
          </p:cNvPr>
          <p:cNvPicPr>
            <a:picLocks noChangeAspect="1"/>
          </p:cNvPicPr>
          <p:nvPr/>
        </p:nvPicPr>
        <p:blipFill>
          <a:blip r:embed="rId3"/>
          <a:stretch>
            <a:fillRect/>
          </a:stretch>
        </p:blipFill>
        <p:spPr>
          <a:xfrm>
            <a:off x="5401734" y="1930399"/>
            <a:ext cx="4182534" cy="2808818"/>
          </a:xfrm>
          <a:prstGeom prst="rect">
            <a:avLst/>
          </a:prstGeom>
        </p:spPr>
      </p:pic>
      <p:sp>
        <p:nvSpPr>
          <p:cNvPr id="8" name="TextBox 7">
            <a:extLst>
              <a:ext uri="{FF2B5EF4-FFF2-40B4-BE49-F238E27FC236}">
                <a16:creationId xmlns:a16="http://schemas.microsoft.com/office/drawing/2014/main" id="{9CFB760F-54CE-284E-9262-68CC82144E69}"/>
              </a:ext>
            </a:extLst>
          </p:cNvPr>
          <p:cNvSpPr txBox="1"/>
          <p:nvPr/>
        </p:nvSpPr>
        <p:spPr>
          <a:xfrm>
            <a:off x="846667" y="5113867"/>
            <a:ext cx="4097866" cy="1200329"/>
          </a:xfrm>
          <a:prstGeom prst="rect">
            <a:avLst/>
          </a:prstGeom>
          <a:noFill/>
        </p:spPr>
        <p:txBody>
          <a:bodyPr wrap="square" rtlCol="0">
            <a:spAutoFit/>
          </a:bodyPr>
          <a:lstStyle/>
          <a:p>
            <a:r>
              <a:rPr lang="en-US" dirty="0"/>
              <a:t>Median age in the dataset is around 40. However, we can see that age variable has a lot of outliers which go beyond the age of 80</a:t>
            </a:r>
          </a:p>
        </p:txBody>
      </p:sp>
      <p:sp>
        <p:nvSpPr>
          <p:cNvPr id="9" name="TextBox 8">
            <a:extLst>
              <a:ext uri="{FF2B5EF4-FFF2-40B4-BE49-F238E27FC236}">
                <a16:creationId xmlns:a16="http://schemas.microsoft.com/office/drawing/2014/main" id="{BEA1E3CC-6438-364E-B5CE-1DD2F104AF58}"/>
              </a:ext>
            </a:extLst>
          </p:cNvPr>
          <p:cNvSpPr txBox="1"/>
          <p:nvPr/>
        </p:nvSpPr>
        <p:spPr>
          <a:xfrm>
            <a:off x="5672667" y="5113867"/>
            <a:ext cx="3437466" cy="923330"/>
          </a:xfrm>
          <a:prstGeom prst="rect">
            <a:avLst/>
          </a:prstGeom>
          <a:noFill/>
        </p:spPr>
        <p:txBody>
          <a:bodyPr wrap="square" rtlCol="0">
            <a:spAutoFit/>
          </a:bodyPr>
          <a:lstStyle/>
          <a:p>
            <a:r>
              <a:rPr lang="en-US" dirty="0"/>
              <a:t>Median feedback count is around 1. However, this variable has a lot of outliers</a:t>
            </a:r>
          </a:p>
        </p:txBody>
      </p:sp>
    </p:spTree>
    <p:extLst>
      <p:ext uri="{BB962C8B-B14F-4D97-AF65-F5344CB8AC3E}">
        <p14:creationId xmlns:p14="http://schemas.microsoft.com/office/powerpoint/2010/main" val="7010163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ABFCF-75BE-DF4D-A191-59DFC5CC3FCC}"/>
              </a:ext>
            </a:extLst>
          </p:cNvPr>
          <p:cNvSpPr>
            <a:spLocks noGrp="1"/>
          </p:cNvSpPr>
          <p:nvPr>
            <p:ph type="title"/>
          </p:nvPr>
        </p:nvSpPr>
        <p:spPr>
          <a:xfrm>
            <a:off x="677334" y="609600"/>
            <a:ext cx="8596668" cy="711200"/>
          </a:xfrm>
        </p:spPr>
        <p:txBody>
          <a:bodyPr>
            <a:normAutofit fontScale="90000"/>
          </a:bodyPr>
          <a:lstStyle/>
          <a:p>
            <a:r>
              <a:rPr lang="en-US" dirty="0"/>
              <a:t>Methodology: </a:t>
            </a:r>
            <a:r>
              <a:rPr lang="en-GB" dirty="0"/>
              <a:t>Data Pre-processing</a:t>
            </a:r>
            <a:br>
              <a:rPr lang="en-GB" dirty="0"/>
            </a:br>
            <a:endParaRPr lang="en-US" dirty="0"/>
          </a:p>
        </p:txBody>
      </p:sp>
      <p:sp>
        <p:nvSpPr>
          <p:cNvPr id="3" name="Content Placeholder 2">
            <a:extLst>
              <a:ext uri="{FF2B5EF4-FFF2-40B4-BE49-F238E27FC236}">
                <a16:creationId xmlns:a16="http://schemas.microsoft.com/office/drawing/2014/main" id="{5B0A7EC3-37D1-5C49-988B-FC5FFA6227D4}"/>
              </a:ext>
            </a:extLst>
          </p:cNvPr>
          <p:cNvSpPr>
            <a:spLocks noGrp="1"/>
          </p:cNvSpPr>
          <p:nvPr>
            <p:ph idx="1"/>
          </p:nvPr>
        </p:nvSpPr>
        <p:spPr>
          <a:xfrm>
            <a:off x="677334" y="1320800"/>
            <a:ext cx="3877733" cy="440267"/>
          </a:xfrm>
        </p:spPr>
        <p:txBody>
          <a:bodyPr/>
          <a:lstStyle/>
          <a:p>
            <a:r>
              <a:rPr lang="en-US" b="1" dirty="0"/>
              <a:t>Removing Redundant Variables</a:t>
            </a:r>
          </a:p>
        </p:txBody>
      </p:sp>
      <p:pic>
        <p:nvPicPr>
          <p:cNvPr id="5" name="Picture 4">
            <a:extLst>
              <a:ext uri="{FF2B5EF4-FFF2-40B4-BE49-F238E27FC236}">
                <a16:creationId xmlns:a16="http://schemas.microsoft.com/office/drawing/2014/main" id="{80244ED1-61DF-ED4E-9F04-9FC93317D2EF}"/>
              </a:ext>
            </a:extLst>
          </p:cNvPr>
          <p:cNvPicPr>
            <a:picLocks noChangeAspect="1"/>
          </p:cNvPicPr>
          <p:nvPr/>
        </p:nvPicPr>
        <p:blipFill>
          <a:blip r:embed="rId2"/>
          <a:stretch>
            <a:fillRect/>
          </a:stretch>
        </p:blipFill>
        <p:spPr>
          <a:xfrm>
            <a:off x="930718" y="2032000"/>
            <a:ext cx="8089900" cy="2070100"/>
          </a:xfrm>
          <a:prstGeom prst="rect">
            <a:avLst/>
          </a:prstGeom>
        </p:spPr>
      </p:pic>
      <p:sp>
        <p:nvSpPr>
          <p:cNvPr id="6" name="TextBox 5">
            <a:extLst>
              <a:ext uri="{FF2B5EF4-FFF2-40B4-BE49-F238E27FC236}">
                <a16:creationId xmlns:a16="http://schemas.microsoft.com/office/drawing/2014/main" id="{FA47C64D-0204-A347-B0A9-AA6CCFDA03B7}"/>
              </a:ext>
            </a:extLst>
          </p:cNvPr>
          <p:cNvSpPr txBox="1"/>
          <p:nvPr/>
        </p:nvSpPr>
        <p:spPr>
          <a:xfrm>
            <a:off x="930718" y="4385733"/>
            <a:ext cx="8089900" cy="923330"/>
          </a:xfrm>
          <a:prstGeom prst="rect">
            <a:avLst/>
          </a:prstGeom>
          <a:noFill/>
        </p:spPr>
        <p:txBody>
          <a:bodyPr wrap="square" rtlCol="0">
            <a:spAutoFit/>
          </a:bodyPr>
          <a:lstStyle/>
          <a:p>
            <a:r>
              <a:rPr lang="en-US" dirty="0"/>
              <a:t>There were no redundant variable in the dataset. </a:t>
            </a:r>
          </a:p>
          <a:p>
            <a:endParaRPr lang="en-US" dirty="0"/>
          </a:p>
          <a:p>
            <a:r>
              <a:rPr lang="en-US" dirty="0"/>
              <a:t>‘Rating’ is highly correlated with the target variable ‘Recommended IND”</a:t>
            </a:r>
          </a:p>
        </p:txBody>
      </p:sp>
    </p:spTree>
    <p:extLst>
      <p:ext uri="{BB962C8B-B14F-4D97-AF65-F5344CB8AC3E}">
        <p14:creationId xmlns:p14="http://schemas.microsoft.com/office/powerpoint/2010/main" val="34987519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0195B-7433-E34B-B0E4-5C2E1FE0D781}"/>
              </a:ext>
            </a:extLst>
          </p:cNvPr>
          <p:cNvSpPr>
            <a:spLocks noGrp="1"/>
          </p:cNvSpPr>
          <p:nvPr>
            <p:ph type="title"/>
          </p:nvPr>
        </p:nvSpPr>
        <p:spPr>
          <a:xfrm>
            <a:off x="677334" y="609600"/>
            <a:ext cx="8596668" cy="643467"/>
          </a:xfrm>
        </p:spPr>
        <p:txBody>
          <a:bodyPr>
            <a:normAutofit fontScale="90000"/>
          </a:bodyPr>
          <a:lstStyle/>
          <a:p>
            <a:r>
              <a:rPr lang="en-US" dirty="0"/>
              <a:t>Methodology: </a:t>
            </a:r>
            <a:r>
              <a:rPr lang="en-GB" dirty="0"/>
              <a:t>Data Pre-processing</a:t>
            </a:r>
            <a:br>
              <a:rPr lang="en-GB" dirty="0"/>
            </a:br>
            <a:endParaRPr lang="en-US" dirty="0"/>
          </a:p>
        </p:txBody>
      </p:sp>
      <p:sp>
        <p:nvSpPr>
          <p:cNvPr id="3" name="Content Placeholder 2">
            <a:extLst>
              <a:ext uri="{FF2B5EF4-FFF2-40B4-BE49-F238E27FC236}">
                <a16:creationId xmlns:a16="http://schemas.microsoft.com/office/drawing/2014/main" id="{8877A87B-F810-D646-BB73-F3A29A2B6C66}"/>
              </a:ext>
            </a:extLst>
          </p:cNvPr>
          <p:cNvSpPr>
            <a:spLocks noGrp="1"/>
          </p:cNvSpPr>
          <p:nvPr>
            <p:ph idx="1"/>
          </p:nvPr>
        </p:nvSpPr>
        <p:spPr>
          <a:xfrm>
            <a:off x="677334" y="1253067"/>
            <a:ext cx="2240664" cy="423333"/>
          </a:xfrm>
        </p:spPr>
        <p:txBody>
          <a:bodyPr/>
          <a:lstStyle/>
          <a:p>
            <a:r>
              <a:rPr lang="en-US" b="1" dirty="0"/>
              <a:t>Text Cleaning</a:t>
            </a:r>
          </a:p>
        </p:txBody>
      </p:sp>
      <p:sp>
        <p:nvSpPr>
          <p:cNvPr id="4" name="TextBox 3">
            <a:extLst>
              <a:ext uri="{FF2B5EF4-FFF2-40B4-BE49-F238E27FC236}">
                <a16:creationId xmlns:a16="http://schemas.microsoft.com/office/drawing/2014/main" id="{2B147937-300A-024F-81C5-428043249F25}"/>
              </a:ext>
            </a:extLst>
          </p:cNvPr>
          <p:cNvSpPr txBox="1"/>
          <p:nvPr/>
        </p:nvSpPr>
        <p:spPr>
          <a:xfrm>
            <a:off x="863600" y="1711868"/>
            <a:ext cx="7416800" cy="1477328"/>
          </a:xfrm>
          <a:prstGeom prst="rect">
            <a:avLst/>
          </a:prstGeom>
          <a:noFill/>
        </p:spPr>
        <p:txBody>
          <a:bodyPr wrap="square" rtlCol="0">
            <a:spAutoFit/>
          </a:bodyPr>
          <a:lstStyle/>
          <a:p>
            <a:r>
              <a:rPr lang="en-US" dirty="0"/>
              <a:t>We leveraged ‘Spacy’ package to clean our dataset</a:t>
            </a:r>
          </a:p>
          <a:p>
            <a:endParaRPr lang="en-US" dirty="0"/>
          </a:p>
          <a:p>
            <a:r>
              <a:rPr lang="en-US" dirty="0"/>
              <a:t>After cleaning the dataset, following are the word count stats:</a:t>
            </a:r>
          </a:p>
          <a:p>
            <a:pPr marL="285750" indent="-285750">
              <a:buFont typeface="Arial" panose="020B0604020202020204" pitchFamily="34" charset="0"/>
              <a:buChar char="•"/>
            </a:pPr>
            <a:r>
              <a:rPr lang="en-IN" dirty="0"/>
              <a:t>Total number of words in the cleaned reviews column: 551,280</a:t>
            </a:r>
          </a:p>
          <a:p>
            <a:pPr marL="285750" indent="-285750">
              <a:buFont typeface="Arial" panose="020B0604020202020204" pitchFamily="34" charset="0"/>
              <a:buChar char="•"/>
            </a:pPr>
            <a:r>
              <a:rPr lang="en-IN" dirty="0"/>
              <a:t>Maximum number of words used in a review: 58</a:t>
            </a:r>
            <a:endParaRPr lang="en-US" dirty="0"/>
          </a:p>
        </p:txBody>
      </p:sp>
      <p:pic>
        <p:nvPicPr>
          <p:cNvPr id="6" name="Picture 5">
            <a:extLst>
              <a:ext uri="{FF2B5EF4-FFF2-40B4-BE49-F238E27FC236}">
                <a16:creationId xmlns:a16="http://schemas.microsoft.com/office/drawing/2014/main" id="{6840EC17-A8DB-184C-98B3-5599803029E7}"/>
              </a:ext>
            </a:extLst>
          </p:cNvPr>
          <p:cNvPicPr>
            <a:picLocks noChangeAspect="1"/>
          </p:cNvPicPr>
          <p:nvPr/>
        </p:nvPicPr>
        <p:blipFill>
          <a:blip r:embed="rId2"/>
          <a:stretch>
            <a:fillRect/>
          </a:stretch>
        </p:blipFill>
        <p:spPr>
          <a:xfrm>
            <a:off x="863600" y="3224664"/>
            <a:ext cx="5902656" cy="3265783"/>
          </a:xfrm>
          <a:prstGeom prst="rect">
            <a:avLst/>
          </a:prstGeom>
        </p:spPr>
      </p:pic>
    </p:spTree>
    <p:extLst>
      <p:ext uri="{BB962C8B-B14F-4D97-AF65-F5344CB8AC3E}">
        <p14:creationId xmlns:p14="http://schemas.microsoft.com/office/powerpoint/2010/main" val="21884826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46D58-8E13-9348-ACD7-AFA3C5E17E91}"/>
              </a:ext>
            </a:extLst>
          </p:cNvPr>
          <p:cNvSpPr>
            <a:spLocks noGrp="1"/>
          </p:cNvSpPr>
          <p:nvPr>
            <p:ph type="title"/>
          </p:nvPr>
        </p:nvSpPr>
        <p:spPr>
          <a:xfrm>
            <a:off x="677334" y="609600"/>
            <a:ext cx="8596668" cy="699247"/>
          </a:xfrm>
        </p:spPr>
        <p:txBody>
          <a:bodyPr>
            <a:normAutofit fontScale="90000"/>
          </a:bodyPr>
          <a:lstStyle/>
          <a:p>
            <a:r>
              <a:rPr lang="en-US" dirty="0"/>
              <a:t>Methodology: </a:t>
            </a:r>
            <a:r>
              <a:rPr lang="en-GB" dirty="0"/>
              <a:t>Data Pre-processing</a:t>
            </a:r>
            <a:br>
              <a:rPr lang="en-GB" dirty="0"/>
            </a:br>
            <a:endParaRPr lang="en-US" dirty="0"/>
          </a:p>
        </p:txBody>
      </p:sp>
      <p:sp>
        <p:nvSpPr>
          <p:cNvPr id="3" name="Content Placeholder 2">
            <a:extLst>
              <a:ext uri="{FF2B5EF4-FFF2-40B4-BE49-F238E27FC236}">
                <a16:creationId xmlns:a16="http://schemas.microsoft.com/office/drawing/2014/main" id="{EF1F205E-15A0-2747-A2D1-CE3D34E9EB8A}"/>
              </a:ext>
            </a:extLst>
          </p:cNvPr>
          <p:cNvSpPr>
            <a:spLocks noGrp="1"/>
          </p:cNvSpPr>
          <p:nvPr>
            <p:ph idx="1"/>
          </p:nvPr>
        </p:nvSpPr>
        <p:spPr>
          <a:xfrm>
            <a:off x="677334" y="1308847"/>
            <a:ext cx="8596668" cy="385387"/>
          </a:xfrm>
        </p:spPr>
        <p:txBody>
          <a:bodyPr/>
          <a:lstStyle/>
          <a:p>
            <a:r>
              <a:rPr lang="en-US" b="1" dirty="0"/>
              <a:t>Most common words used for reviews</a:t>
            </a:r>
          </a:p>
        </p:txBody>
      </p:sp>
      <p:sp>
        <p:nvSpPr>
          <p:cNvPr id="4" name="TextBox 3">
            <a:extLst>
              <a:ext uri="{FF2B5EF4-FFF2-40B4-BE49-F238E27FC236}">
                <a16:creationId xmlns:a16="http://schemas.microsoft.com/office/drawing/2014/main" id="{0E1685A2-C95B-B446-A2E9-45F61D361E25}"/>
              </a:ext>
            </a:extLst>
          </p:cNvPr>
          <p:cNvSpPr txBox="1"/>
          <p:nvPr/>
        </p:nvSpPr>
        <p:spPr>
          <a:xfrm>
            <a:off x="896471" y="1828800"/>
            <a:ext cx="2474258" cy="369332"/>
          </a:xfrm>
          <a:prstGeom prst="rect">
            <a:avLst/>
          </a:prstGeom>
          <a:noFill/>
        </p:spPr>
        <p:txBody>
          <a:bodyPr wrap="square" rtlCol="0">
            <a:spAutoFit/>
          </a:bodyPr>
          <a:lstStyle/>
          <a:p>
            <a:r>
              <a:rPr lang="en-US" dirty="0"/>
              <a:t>Rating 5</a:t>
            </a:r>
          </a:p>
        </p:txBody>
      </p:sp>
      <p:sp>
        <p:nvSpPr>
          <p:cNvPr id="5" name="Rectangle 4">
            <a:extLst>
              <a:ext uri="{FF2B5EF4-FFF2-40B4-BE49-F238E27FC236}">
                <a16:creationId xmlns:a16="http://schemas.microsoft.com/office/drawing/2014/main" id="{6137505C-8E61-E843-9A79-5272BE5E1CA8}"/>
              </a:ext>
            </a:extLst>
          </p:cNvPr>
          <p:cNvSpPr/>
          <p:nvPr/>
        </p:nvSpPr>
        <p:spPr>
          <a:xfrm>
            <a:off x="5177641" y="1828800"/>
            <a:ext cx="1031051" cy="369332"/>
          </a:xfrm>
          <a:prstGeom prst="rect">
            <a:avLst/>
          </a:prstGeom>
        </p:spPr>
        <p:txBody>
          <a:bodyPr wrap="none">
            <a:spAutoFit/>
          </a:bodyPr>
          <a:lstStyle/>
          <a:p>
            <a:r>
              <a:rPr lang="en-US" dirty="0"/>
              <a:t>Rating 1</a:t>
            </a:r>
          </a:p>
        </p:txBody>
      </p:sp>
      <p:pic>
        <p:nvPicPr>
          <p:cNvPr id="7" name="Picture 6">
            <a:extLst>
              <a:ext uri="{FF2B5EF4-FFF2-40B4-BE49-F238E27FC236}">
                <a16:creationId xmlns:a16="http://schemas.microsoft.com/office/drawing/2014/main" id="{A4500666-8EAD-1640-A51A-98FF9AC2D62C}"/>
              </a:ext>
            </a:extLst>
          </p:cNvPr>
          <p:cNvPicPr>
            <a:picLocks noChangeAspect="1"/>
          </p:cNvPicPr>
          <p:nvPr/>
        </p:nvPicPr>
        <p:blipFill>
          <a:blip r:embed="rId2"/>
          <a:stretch>
            <a:fillRect/>
          </a:stretch>
        </p:blipFill>
        <p:spPr>
          <a:xfrm>
            <a:off x="896470" y="2189981"/>
            <a:ext cx="3047281" cy="3047281"/>
          </a:xfrm>
          <a:prstGeom prst="rect">
            <a:avLst/>
          </a:prstGeom>
        </p:spPr>
      </p:pic>
      <p:pic>
        <p:nvPicPr>
          <p:cNvPr id="9" name="Picture 8">
            <a:extLst>
              <a:ext uri="{FF2B5EF4-FFF2-40B4-BE49-F238E27FC236}">
                <a16:creationId xmlns:a16="http://schemas.microsoft.com/office/drawing/2014/main" id="{00D482A4-14F3-0849-8AE4-05E773898686}"/>
              </a:ext>
            </a:extLst>
          </p:cNvPr>
          <p:cNvPicPr>
            <a:picLocks noChangeAspect="1"/>
          </p:cNvPicPr>
          <p:nvPr/>
        </p:nvPicPr>
        <p:blipFill>
          <a:blip r:embed="rId3"/>
          <a:stretch>
            <a:fillRect/>
          </a:stretch>
        </p:blipFill>
        <p:spPr>
          <a:xfrm>
            <a:off x="5177641" y="2198132"/>
            <a:ext cx="3047281" cy="3031891"/>
          </a:xfrm>
          <a:prstGeom prst="rect">
            <a:avLst/>
          </a:prstGeom>
        </p:spPr>
      </p:pic>
      <p:sp>
        <p:nvSpPr>
          <p:cNvPr id="11" name="TextBox 10">
            <a:extLst>
              <a:ext uri="{FF2B5EF4-FFF2-40B4-BE49-F238E27FC236}">
                <a16:creationId xmlns:a16="http://schemas.microsoft.com/office/drawing/2014/main" id="{49183D79-667D-E045-9CF0-26310946F6A9}"/>
              </a:ext>
            </a:extLst>
          </p:cNvPr>
          <p:cNvSpPr txBox="1"/>
          <p:nvPr/>
        </p:nvSpPr>
        <p:spPr>
          <a:xfrm>
            <a:off x="896470" y="5507982"/>
            <a:ext cx="7328452" cy="923330"/>
          </a:xfrm>
          <a:prstGeom prst="rect">
            <a:avLst/>
          </a:prstGeom>
          <a:noFill/>
        </p:spPr>
        <p:txBody>
          <a:bodyPr wrap="square" rtlCol="0">
            <a:spAutoFit/>
          </a:bodyPr>
          <a:lstStyle/>
          <a:p>
            <a:r>
              <a:rPr lang="en-US" dirty="0"/>
              <a:t>If we ignore common words like ‘dress’ and ‘look’, positive reviews with rating 5 had words like ‘love’, ‘color’. reviews with rating 1 had comments like ‘fabric’, ‘fit. </a:t>
            </a:r>
          </a:p>
        </p:txBody>
      </p:sp>
    </p:spTree>
    <p:extLst>
      <p:ext uri="{BB962C8B-B14F-4D97-AF65-F5344CB8AC3E}">
        <p14:creationId xmlns:p14="http://schemas.microsoft.com/office/powerpoint/2010/main" val="36311231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EDD57-692F-C64A-88D7-36831357A590}"/>
              </a:ext>
            </a:extLst>
          </p:cNvPr>
          <p:cNvSpPr>
            <a:spLocks noGrp="1"/>
          </p:cNvSpPr>
          <p:nvPr>
            <p:ph type="title"/>
          </p:nvPr>
        </p:nvSpPr>
        <p:spPr>
          <a:xfrm>
            <a:off x="677334" y="609600"/>
            <a:ext cx="8596668" cy="699247"/>
          </a:xfrm>
        </p:spPr>
        <p:txBody>
          <a:bodyPr>
            <a:normAutofit fontScale="90000"/>
          </a:bodyPr>
          <a:lstStyle/>
          <a:p>
            <a:r>
              <a:rPr lang="en-US" dirty="0"/>
              <a:t>Methodology: </a:t>
            </a:r>
            <a:r>
              <a:rPr lang="en-GB" dirty="0"/>
              <a:t>Data Pre-processing</a:t>
            </a:r>
            <a:br>
              <a:rPr lang="en-GB" dirty="0"/>
            </a:br>
            <a:endParaRPr lang="en-US" dirty="0"/>
          </a:p>
        </p:txBody>
      </p:sp>
      <p:sp>
        <p:nvSpPr>
          <p:cNvPr id="3" name="Content Placeholder 2">
            <a:extLst>
              <a:ext uri="{FF2B5EF4-FFF2-40B4-BE49-F238E27FC236}">
                <a16:creationId xmlns:a16="http://schemas.microsoft.com/office/drawing/2014/main" id="{21859479-2483-E64B-9AB6-DDEE10540CDE}"/>
              </a:ext>
            </a:extLst>
          </p:cNvPr>
          <p:cNvSpPr>
            <a:spLocks noGrp="1"/>
          </p:cNvSpPr>
          <p:nvPr>
            <p:ph idx="1"/>
          </p:nvPr>
        </p:nvSpPr>
        <p:spPr>
          <a:xfrm>
            <a:off x="677334" y="1308847"/>
            <a:ext cx="8596668" cy="421246"/>
          </a:xfrm>
        </p:spPr>
        <p:txBody>
          <a:bodyPr/>
          <a:lstStyle/>
          <a:p>
            <a:r>
              <a:rPr lang="en-US" b="1" dirty="0"/>
              <a:t>Sentiment Analysis</a:t>
            </a:r>
          </a:p>
        </p:txBody>
      </p:sp>
      <p:sp>
        <p:nvSpPr>
          <p:cNvPr id="4" name="TextBox 3">
            <a:extLst>
              <a:ext uri="{FF2B5EF4-FFF2-40B4-BE49-F238E27FC236}">
                <a16:creationId xmlns:a16="http://schemas.microsoft.com/office/drawing/2014/main" id="{B95891B7-5260-1548-B468-02AAB453185C}"/>
              </a:ext>
            </a:extLst>
          </p:cNvPr>
          <p:cNvSpPr txBox="1"/>
          <p:nvPr/>
        </p:nvSpPr>
        <p:spPr>
          <a:xfrm>
            <a:off x="777240" y="1730093"/>
            <a:ext cx="7315200" cy="3539430"/>
          </a:xfrm>
          <a:prstGeom prst="rect">
            <a:avLst/>
          </a:prstGeom>
          <a:noFill/>
        </p:spPr>
        <p:txBody>
          <a:bodyPr wrap="square" rtlCol="0">
            <a:spAutoFit/>
          </a:bodyPr>
          <a:lstStyle/>
          <a:p>
            <a:r>
              <a:rPr lang="en-US" sz="1600" dirty="0"/>
              <a:t>We used VADER package to conduct sentiment analysis on the dataset. </a:t>
            </a:r>
            <a:r>
              <a:rPr lang="en-IN" sz="1600" b="1" dirty="0"/>
              <a:t>VADER (Valence Aware Dictionary and </a:t>
            </a:r>
            <a:r>
              <a:rPr lang="en-IN" sz="1600" b="1" dirty="0" err="1"/>
              <a:t>sEntiment</a:t>
            </a:r>
            <a:r>
              <a:rPr lang="en-IN" sz="1600" b="1" dirty="0"/>
              <a:t> Reasoner)</a:t>
            </a:r>
            <a:r>
              <a:rPr lang="en-IN" sz="1600" dirty="0"/>
              <a:t> is a lexicon and rule-based sentiment analysis tool that is specifically attuned to sentiments expressed in social media.</a:t>
            </a:r>
          </a:p>
          <a:p>
            <a:endParaRPr lang="en-IN" sz="1600" dirty="0"/>
          </a:p>
          <a:p>
            <a:r>
              <a:rPr lang="en-IN" sz="1600" b="1" dirty="0"/>
              <a:t>VADER</a:t>
            </a:r>
            <a:r>
              <a:rPr lang="en-IN" sz="1600" dirty="0"/>
              <a:t> not only tells about the Positivity and Negativity score but also tells us about how positive or negative a sentiment is. The Compound score is a metric that calculates the sum of all the lexicon ratings which have been normalized between -1(most extreme negative) and +1 (most extreme positive) (</a:t>
            </a:r>
            <a:r>
              <a:rPr lang="en-IN" sz="1600" dirty="0">
                <a:hlinkClick r:id="rId2"/>
              </a:rPr>
              <a:t>Link</a:t>
            </a:r>
            <a:r>
              <a:rPr lang="en-IN" sz="1600" dirty="0"/>
              <a:t>). </a:t>
            </a:r>
          </a:p>
          <a:p>
            <a:endParaRPr lang="en-IN" sz="1600" dirty="0"/>
          </a:p>
          <a:p>
            <a:r>
              <a:rPr lang="en-IN" sz="1600" dirty="0"/>
              <a:t>Therefore, we have considered compound scores from 0 to 1 to reflect positive sentiment , equalling 0 as neutral and scores from -1 to 0 as negative.</a:t>
            </a:r>
            <a:endParaRPr lang="en-US" sz="1600" dirty="0"/>
          </a:p>
        </p:txBody>
      </p:sp>
    </p:spTree>
    <p:extLst>
      <p:ext uri="{BB962C8B-B14F-4D97-AF65-F5344CB8AC3E}">
        <p14:creationId xmlns:p14="http://schemas.microsoft.com/office/powerpoint/2010/main" val="23541980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29422-63F5-1046-816C-1C71FBFD5924}"/>
              </a:ext>
            </a:extLst>
          </p:cNvPr>
          <p:cNvSpPr>
            <a:spLocks noGrp="1"/>
          </p:cNvSpPr>
          <p:nvPr>
            <p:ph type="title"/>
          </p:nvPr>
        </p:nvSpPr>
        <p:spPr/>
        <p:txBody>
          <a:bodyPr/>
          <a:lstStyle/>
          <a:p>
            <a:r>
              <a:rPr lang="en-US" dirty="0"/>
              <a:t>Methodology: </a:t>
            </a:r>
            <a:r>
              <a:rPr lang="en-GB" dirty="0"/>
              <a:t>Data Pre-processing</a:t>
            </a:r>
            <a:br>
              <a:rPr lang="en-GB" dirty="0"/>
            </a:br>
            <a:endParaRPr lang="en-US" dirty="0"/>
          </a:p>
        </p:txBody>
      </p:sp>
      <p:sp>
        <p:nvSpPr>
          <p:cNvPr id="3" name="Content Placeholder 2">
            <a:extLst>
              <a:ext uri="{FF2B5EF4-FFF2-40B4-BE49-F238E27FC236}">
                <a16:creationId xmlns:a16="http://schemas.microsoft.com/office/drawing/2014/main" id="{918BDCE9-E267-B040-A221-0FCCB4BCBE01}"/>
              </a:ext>
            </a:extLst>
          </p:cNvPr>
          <p:cNvSpPr>
            <a:spLocks noGrp="1"/>
          </p:cNvSpPr>
          <p:nvPr>
            <p:ph idx="1"/>
          </p:nvPr>
        </p:nvSpPr>
        <p:spPr>
          <a:xfrm>
            <a:off x="677334" y="1270000"/>
            <a:ext cx="8596668" cy="397435"/>
          </a:xfrm>
        </p:spPr>
        <p:txBody>
          <a:bodyPr/>
          <a:lstStyle/>
          <a:p>
            <a:r>
              <a:rPr lang="en-US" b="1" dirty="0"/>
              <a:t>Encoding Categorical Variables</a:t>
            </a:r>
          </a:p>
        </p:txBody>
      </p:sp>
      <p:sp>
        <p:nvSpPr>
          <p:cNvPr id="4" name="TextBox 3">
            <a:extLst>
              <a:ext uri="{FF2B5EF4-FFF2-40B4-BE49-F238E27FC236}">
                <a16:creationId xmlns:a16="http://schemas.microsoft.com/office/drawing/2014/main" id="{4752ECDF-0C90-CB43-9A71-916A03C0FF84}"/>
              </a:ext>
            </a:extLst>
          </p:cNvPr>
          <p:cNvSpPr txBox="1"/>
          <p:nvPr/>
        </p:nvSpPr>
        <p:spPr>
          <a:xfrm>
            <a:off x="677334" y="1667435"/>
            <a:ext cx="8596668" cy="646331"/>
          </a:xfrm>
          <a:prstGeom prst="rect">
            <a:avLst/>
          </a:prstGeom>
          <a:noFill/>
        </p:spPr>
        <p:txBody>
          <a:bodyPr wrap="square" rtlCol="0">
            <a:spAutoFit/>
          </a:bodyPr>
          <a:lstStyle/>
          <a:p>
            <a:endParaRPr lang="en-IN" dirty="0"/>
          </a:p>
          <a:p>
            <a:endParaRPr lang="en-IN" dirty="0"/>
          </a:p>
        </p:txBody>
      </p:sp>
      <p:graphicFrame>
        <p:nvGraphicFramePr>
          <p:cNvPr id="5" name="Diagram 4">
            <a:extLst>
              <a:ext uri="{FF2B5EF4-FFF2-40B4-BE49-F238E27FC236}">
                <a16:creationId xmlns:a16="http://schemas.microsoft.com/office/drawing/2014/main" id="{E317D62B-5139-0949-9916-C46B38D583E2}"/>
              </a:ext>
            </a:extLst>
          </p:cNvPr>
          <p:cNvGraphicFramePr/>
          <p:nvPr>
            <p:extLst>
              <p:ext uri="{D42A27DB-BD31-4B8C-83A1-F6EECF244321}">
                <p14:modId xmlns:p14="http://schemas.microsoft.com/office/powerpoint/2010/main" val="2871488227"/>
              </p:ext>
            </p:extLst>
          </p:nvPr>
        </p:nvGraphicFramePr>
        <p:xfrm>
          <a:off x="1060450" y="1723240"/>
          <a:ext cx="7557770" cy="447089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451073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7E450-6DB1-2A4E-9B25-902B22F4D0F6}"/>
              </a:ext>
            </a:extLst>
          </p:cNvPr>
          <p:cNvSpPr>
            <a:spLocks noGrp="1"/>
          </p:cNvSpPr>
          <p:nvPr>
            <p:ph type="title"/>
          </p:nvPr>
        </p:nvSpPr>
        <p:spPr>
          <a:xfrm>
            <a:off x="677334" y="609600"/>
            <a:ext cx="8596668" cy="1320800"/>
          </a:xfrm>
        </p:spPr>
        <p:txBody>
          <a:bodyPr/>
          <a:lstStyle/>
          <a:p>
            <a:r>
              <a:rPr lang="en-US" dirty="0"/>
              <a:t>Methodology: </a:t>
            </a:r>
            <a:r>
              <a:rPr lang="en-GB" dirty="0"/>
              <a:t>Data Pre-processing</a:t>
            </a:r>
            <a:br>
              <a:rPr lang="en-GB" dirty="0"/>
            </a:br>
            <a:endParaRPr lang="en-US" dirty="0"/>
          </a:p>
        </p:txBody>
      </p:sp>
      <p:sp>
        <p:nvSpPr>
          <p:cNvPr id="3" name="Content Placeholder 2">
            <a:extLst>
              <a:ext uri="{FF2B5EF4-FFF2-40B4-BE49-F238E27FC236}">
                <a16:creationId xmlns:a16="http://schemas.microsoft.com/office/drawing/2014/main" id="{811843C6-04CE-5442-A4A0-1A7EBE59A5DC}"/>
              </a:ext>
            </a:extLst>
          </p:cNvPr>
          <p:cNvSpPr>
            <a:spLocks noGrp="1"/>
          </p:cNvSpPr>
          <p:nvPr>
            <p:ph idx="1"/>
          </p:nvPr>
        </p:nvSpPr>
        <p:spPr>
          <a:xfrm>
            <a:off x="677334" y="1270000"/>
            <a:ext cx="8596668" cy="468311"/>
          </a:xfrm>
        </p:spPr>
        <p:txBody>
          <a:bodyPr/>
          <a:lstStyle/>
          <a:p>
            <a:r>
              <a:rPr lang="en-US" b="1" dirty="0"/>
              <a:t>Balancing Dataset</a:t>
            </a:r>
          </a:p>
        </p:txBody>
      </p:sp>
      <p:sp>
        <p:nvSpPr>
          <p:cNvPr id="4" name="TextBox 3">
            <a:extLst>
              <a:ext uri="{FF2B5EF4-FFF2-40B4-BE49-F238E27FC236}">
                <a16:creationId xmlns:a16="http://schemas.microsoft.com/office/drawing/2014/main" id="{33B36395-6957-3642-8B72-B901F85E4BCB}"/>
              </a:ext>
            </a:extLst>
          </p:cNvPr>
          <p:cNvSpPr txBox="1"/>
          <p:nvPr/>
        </p:nvSpPr>
        <p:spPr>
          <a:xfrm>
            <a:off x="928794" y="1745734"/>
            <a:ext cx="8596668" cy="923330"/>
          </a:xfrm>
          <a:prstGeom prst="rect">
            <a:avLst/>
          </a:prstGeom>
          <a:noFill/>
        </p:spPr>
        <p:txBody>
          <a:bodyPr wrap="square" rtlCol="0">
            <a:spAutoFit/>
          </a:bodyPr>
          <a:lstStyle/>
          <a:p>
            <a:r>
              <a:rPr lang="en-US"/>
              <a:t>We observe that there is class imbalance in our target variable which is ‘Recommended IND’. Therefore, if we run our analysis on this data, we might get biased results. To overcome this, we use SMOTE technique.  </a:t>
            </a:r>
            <a:endParaRPr lang="en-US" dirty="0"/>
          </a:p>
        </p:txBody>
      </p:sp>
      <p:pic>
        <p:nvPicPr>
          <p:cNvPr id="6" name="Picture 5">
            <a:extLst>
              <a:ext uri="{FF2B5EF4-FFF2-40B4-BE49-F238E27FC236}">
                <a16:creationId xmlns:a16="http://schemas.microsoft.com/office/drawing/2014/main" id="{90315174-5AF0-DB40-86FB-72C12E7013FB}"/>
              </a:ext>
            </a:extLst>
          </p:cNvPr>
          <p:cNvPicPr>
            <a:picLocks noChangeAspect="1"/>
          </p:cNvPicPr>
          <p:nvPr/>
        </p:nvPicPr>
        <p:blipFill>
          <a:blip r:embed="rId2"/>
          <a:stretch>
            <a:fillRect/>
          </a:stretch>
        </p:blipFill>
        <p:spPr>
          <a:xfrm>
            <a:off x="638432" y="3066534"/>
            <a:ext cx="3850085" cy="2521466"/>
          </a:xfrm>
          <a:prstGeom prst="rect">
            <a:avLst/>
          </a:prstGeom>
        </p:spPr>
      </p:pic>
      <p:pic>
        <p:nvPicPr>
          <p:cNvPr id="8" name="Picture 7">
            <a:extLst>
              <a:ext uri="{FF2B5EF4-FFF2-40B4-BE49-F238E27FC236}">
                <a16:creationId xmlns:a16="http://schemas.microsoft.com/office/drawing/2014/main" id="{B1CDFC6E-0E67-D64D-81BC-0B64301E6625}"/>
              </a:ext>
            </a:extLst>
          </p:cNvPr>
          <p:cNvPicPr>
            <a:picLocks noChangeAspect="1"/>
          </p:cNvPicPr>
          <p:nvPr/>
        </p:nvPicPr>
        <p:blipFill>
          <a:blip r:embed="rId3"/>
          <a:stretch>
            <a:fillRect/>
          </a:stretch>
        </p:blipFill>
        <p:spPr>
          <a:xfrm>
            <a:off x="5764210" y="3066534"/>
            <a:ext cx="3864315" cy="2521466"/>
          </a:xfrm>
          <a:prstGeom prst="rect">
            <a:avLst/>
          </a:prstGeom>
        </p:spPr>
      </p:pic>
      <p:sp>
        <p:nvSpPr>
          <p:cNvPr id="9" name="Right Arrow 8">
            <a:extLst>
              <a:ext uri="{FF2B5EF4-FFF2-40B4-BE49-F238E27FC236}">
                <a16:creationId xmlns:a16="http://schemas.microsoft.com/office/drawing/2014/main" id="{3E6EE736-6BDA-1548-94BA-3EAC88554681}"/>
              </a:ext>
            </a:extLst>
          </p:cNvPr>
          <p:cNvSpPr/>
          <p:nvPr/>
        </p:nvSpPr>
        <p:spPr>
          <a:xfrm>
            <a:off x="4772025" y="4071938"/>
            <a:ext cx="814388" cy="25532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34409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C78993D-B319-4C99-A81C-EE2595944961}"/>
              </a:ext>
            </a:extLst>
          </p:cNvPr>
          <p:cNvSpPr txBox="1"/>
          <p:nvPr/>
        </p:nvSpPr>
        <p:spPr>
          <a:xfrm>
            <a:off x="526073" y="489439"/>
            <a:ext cx="11139854" cy="930447"/>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5400" b="1" kern="1200" dirty="0">
                <a:solidFill>
                  <a:schemeClr val="bg1"/>
                </a:solidFill>
                <a:latin typeface="+mj-lt"/>
                <a:ea typeface="+mj-ea"/>
                <a:cs typeface="+mj-cs"/>
              </a:rPr>
              <a:t>Classification Models</a:t>
            </a:r>
          </a:p>
        </p:txBody>
      </p:sp>
      <p:graphicFrame>
        <p:nvGraphicFramePr>
          <p:cNvPr id="5" name="Table 5">
            <a:extLst>
              <a:ext uri="{FF2B5EF4-FFF2-40B4-BE49-F238E27FC236}">
                <a16:creationId xmlns:a16="http://schemas.microsoft.com/office/drawing/2014/main" id="{BD9975FF-CD66-44CD-AD71-620931849264}"/>
              </a:ext>
            </a:extLst>
          </p:cNvPr>
          <p:cNvGraphicFramePr>
            <a:graphicFrameLocks noGrp="1"/>
          </p:cNvGraphicFramePr>
          <p:nvPr>
            <p:extLst>
              <p:ext uri="{D42A27DB-BD31-4B8C-83A1-F6EECF244321}">
                <p14:modId xmlns:p14="http://schemas.microsoft.com/office/powerpoint/2010/main" val="3916894557"/>
              </p:ext>
            </p:extLst>
          </p:nvPr>
        </p:nvGraphicFramePr>
        <p:xfrm>
          <a:off x="708953" y="2109430"/>
          <a:ext cx="8892245" cy="3871115"/>
        </p:xfrm>
        <a:graphic>
          <a:graphicData uri="http://schemas.openxmlformats.org/drawingml/2006/table">
            <a:tbl>
              <a:tblPr firstRow="1" bandRow="1">
                <a:tableStyleId>{3B4B98B0-60AC-42C2-AFA5-B58CD77FA1E5}</a:tableStyleId>
              </a:tblPr>
              <a:tblGrid>
                <a:gridCol w="1778449">
                  <a:extLst>
                    <a:ext uri="{9D8B030D-6E8A-4147-A177-3AD203B41FA5}">
                      <a16:colId xmlns:a16="http://schemas.microsoft.com/office/drawing/2014/main" val="2829612610"/>
                    </a:ext>
                  </a:extLst>
                </a:gridCol>
                <a:gridCol w="1778449">
                  <a:extLst>
                    <a:ext uri="{9D8B030D-6E8A-4147-A177-3AD203B41FA5}">
                      <a16:colId xmlns:a16="http://schemas.microsoft.com/office/drawing/2014/main" val="3612475603"/>
                    </a:ext>
                  </a:extLst>
                </a:gridCol>
                <a:gridCol w="1778449">
                  <a:extLst>
                    <a:ext uri="{9D8B030D-6E8A-4147-A177-3AD203B41FA5}">
                      <a16:colId xmlns:a16="http://schemas.microsoft.com/office/drawing/2014/main" val="2323119990"/>
                    </a:ext>
                  </a:extLst>
                </a:gridCol>
                <a:gridCol w="1778449">
                  <a:extLst>
                    <a:ext uri="{9D8B030D-6E8A-4147-A177-3AD203B41FA5}">
                      <a16:colId xmlns:a16="http://schemas.microsoft.com/office/drawing/2014/main" val="1925196355"/>
                    </a:ext>
                  </a:extLst>
                </a:gridCol>
                <a:gridCol w="1778449">
                  <a:extLst>
                    <a:ext uri="{9D8B030D-6E8A-4147-A177-3AD203B41FA5}">
                      <a16:colId xmlns:a16="http://schemas.microsoft.com/office/drawing/2014/main" val="3077322424"/>
                    </a:ext>
                  </a:extLst>
                </a:gridCol>
              </a:tblGrid>
              <a:tr h="463645">
                <a:tc>
                  <a:txBody>
                    <a:bodyPr/>
                    <a:lstStyle/>
                    <a:p>
                      <a:r>
                        <a:rPr lang="en-US" sz="2100"/>
                        <a:t>Models</a:t>
                      </a:r>
                    </a:p>
                  </a:txBody>
                  <a:tcPr marL="108051" marR="108051" marT="54026" marB="54026"/>
                </a:tc>
                <a:tc>
                  <a:txBody>
                    <a:bodyPr/>
                    <a:lstStyle/>
                    <a:p>
                      <a:r>
                        <a:rPr lang="en-US" sz="2100"/>
                        <a:t>Accuracy</a:t>
                      </a:r>
                    </a:p>
                  </a:txBody>
                  <a:tcPr marL="108051" marR="108051" marT="54026" marB="54026"/>
                </a:tc>
                <a:tc>
                  <a:txBody>
                    <a:bodyPr/>
                    <a:lstStyle/>
                    <a:p>
                      <a:r>
                        <a:rPr lang="en-US" sz="2100"/>
                        <a:t>Precision</a:t>
                      </a:r>
                    </a:p>
                  </a:txBody>
                  <a:tcPr marL="108051" marR="108051" marT="54026" marB="54026"/>
                </a:tc>
                <a:tc>
                  <a:txBody>
                    <a:bodyPr/>
                    <a:lstStyle/>
                    <a:p>
                      <a:r>
                        <a:rPr lang="en-US" sz="2100" dirty="0"/>
                        <a:t>Recall</a:t>
                      </a:r>
                    </a:p>
                  </a:txBody>
                  <a:tcPr marL="108051" marR="108051" marT="54026" marB="54026"/>
                </a:tc>
                <a:tc>
                  <a:txBody>
                    <a:bodyPr/>
                    <a:lstStyle/>
                    <a:p>
                      <a:r>
                        <a:rPr lang="en-US" sz="2100"/>
                        <a:t>F1</a:t>
                      </a:r>
                    </a:p>
                  </a:txBody>
                  <a:tcPr marL="108051" marR="108051" marT="54026" marB="54026"/>
                </a:tc>
                <a:extLst>
                  <a:ext uri="{0D108BD9-81ED-4DB2-BD59-A6C34878D82A}">
                    <a16:rowId xmlns:a16="http://schemas.microsoft.com/office/drawing/2014/main" val="3962414648"/>
                  </a:ext>
                </a:extLst>
              </a:tr>
              <a:tr h="779766">
                <a:tc>
                  <a:txBody>
                    <a:bodyPr/>
                    <a:lstStyle/>
                    <a:p>
                      <a:r>
                        <a:rPr lang="en-US" sz="2100"/>
                        <a:t>Decision Tree Classifier </a:t>
                      </a:r>
                    </a:p>
                  </a:txBody>
                  <a:tcPr marL="108051" marR="108051" marT="54026" marB="54026"/>
                </a:tc>
                <a:tc>
                  <a:txBody>
                    <a:bodyPr/>
                    <a:lstStyle/>
                    <a:p>
                      <a:r>
                        <a:rPr lang="en-US" sz="2100"/>
                        <a:t>Test – 95%</a:t>
                      </a:r>
                    </a:p>
                    <a:p>
                      <a:r>
                        <a:rPr lang="en-US" sz="2100"/>
                        <a:t>Train-95%</a:t>
                      </a:r>
                    </a:p>
                  </a:txBody>
                  <a:tcPr marL="108051" marR="108051" marT="54026" marB="54026"/>
                </a:tc>
                <a:tc>
                  <a:txBody>
                    <a:bodyPr/>
                    <a:lstStyle/>
                    <a:p>
                      <a:r>
                        <a:rPr lang="en-US" sz="2100"/>
                        <a:t>Test- 0.98</a:t>
                      </a:r>
                    </a:p>
                    <a:p>
                      <a:r>
                        <a:rPr lang="en-US" sz="2100"/>
                        <a:t>Train-0.98</a:t>
                      </a:r>
                    </a:p>
                  </a:txBody>
                  <a:tcPr marL="108051" marR="108051" marT="54026" marB="54026"/>
                </a:tc>
                <a:tc>
                  <a:txBody>
                    <a:bodyPr/>
                    <a:lstStyle/>
                    <a:p>
                      <a:r>
                        <a:rPr lang="en-US" sz="2100"/>
                        <a:t>Test-0.92</a:t>
                      </a:r>
                    </a:p>
                    <a:p>
                      <a:r>
                        <a:rPr lang="en-US" sz="2100"/>
                        <a:t>Train-0.93</a:t>
                      </a:r>
                    </a:p>
                  </a:txBody>
                  <a:tcPr marL="108051" marR="108051" marT="54026" marB="54026"/>
                </a:tc>
                <a:tc>
                  <a:txBody>
                    <a:bodyPr/>
                    <a:lstStyle/>
                    <a:p>
                      <a:r>
                        <a:rPr lang="en-US" sz="2100"/>
                        <a:t>Test-0.95</a:t>
                      </a:r>
                    </a:p>
                    <a:p>
                      <a:r>
                        <a:rPr lang="en-US" sz="2100"/>
                        <a:t>Train-0.95</a:t>
                      </a:r>
                    </a:p>
                  </a:txBody>
                  <a:tcPr marL="108051" marR="108051" marT="54026" marB="54026"/>
                </a:tc>
                <a:extLst>
                  <a:ext uri="{0D108BD9-81ED-4DB2-BD59-A6C34878D82A}">
                    <a16:rowId xmlns:a16="http://schemas.microsoft.com/office/drawing/2014/main" val="2552885802"/>
                  </a:ext>
                </a:extLst>
              </a:tr>
              <a:tr h="779766">
                <a:tc>
                  <a:txBody>
                    <a:bodyPr/>
                    <a:lstStyle/>
                    <a:p>
                      <a:r>
                        <a:rPr lang="en-US" sz="2100"/>
                        <a:t>Naïve Byes Classifier</a:t>
                      </a:r>
                    </a:p>
                  </a:txBody>
                  <a:tcPr marL="108051" marR="108051" marT="54026" marB="54026"/>
                </a:tc>
                <a:tc>
                  <a:txBody>
                    <a:bodyPr/>
                    <a:lstStyle/>
                    <a:p>
                      <a:r>
                        <a:rPr lang="en-US" sz="2100"/>
                        <a:t>Test-65%</a:t>
                      </a:r>
                    </a:p>
                    <a:p>
                      <a:r>
                        <a:rPr lang="en-US" sz="2100"/>
                        <a:t>Train-66%</a:t>
                      </a:r>
                    </a:p>
                  </a:txBody>
                  <a:tcPr marL="108051" marR="108051" marT="54026" marB="54026"/>
                </a:tc>
                <a:tc>
                  <a:txBody>
                    <a:bodyPr/>
                    <a:lstStyle/>
                    <a:p>
                      <a:r>
                        <a:rPr lang="en-US" sz="2100" dirty="0"/>
                        <a:t>Test-0.86</a:t>
                      </a:r>
                    </a:p>
                    <a:p>
                      <a:r>
                        <a:rPr lang="en-US" sz="2100" dirty="0"/>
                        <a:t>Train-0.86</a:t>
                      </a:r>
                    </a:p>
                  </a:txBody>
                  <a:tcPr marL="108051" marR="108051" marT="54026" marB="54026"/>
                </a:tc>
                <a:tc>
                  <a:txBody>
                    <a:bodyPr/>
                    <a:lstStyle/>
                    <a:p>
                      <a:r>
                        <a:rPr lang="en-US" sz="2100"/>
                        <a:t>Test-0.36</a:t>
                      </a:r>
                    </a:p>
                    <a:p>
                      <a:r>
                        <a:rPr lang="en-US" sz="2100"/>
                        <a:t>Train-0.38</a:t>
                      </a:r>
                    </a:p>
                  </a:txBody>
                  <a:tcPr marL="108051" marR="108051" marT="54026" marB="54026"/>
                </a:tc>
                <a:tc>
                  <a:txBody>
                    <a:bodyPr/>
                    <a:lstStyle/>
                    <a:p>
                      <a:r>
                        <a:rPr lang="en-US" sz="2100"/>
                        <a:t>Test-0.51</a:t>
                      </a:r>
                    </a:p>
                    <a:p>
                      <a:r>
                        <a:rPr lang="en-US" sz="2100"/>
                        <a:t>Train-0.53</a:t>
                      </a:r>
                    </a:p>
                  </a:txBody>
                  <a:tcPr marL="108051" marR="108051" marT="54026" marB="54026"/>
                </a:tc>
                <a:extLst>
                  <a:ext uri="{0D108BD9-81ED-4DB2-BD59-A6C34878D82A}">
                    <a16:rowId xmlns:a16="http://schemas.microsoft.com/office/drawing/2014/main" val="1389974082"/>
                  </a:ext>
                </a:extLst>
              </a:tr>
              <a:tr h="779766">
                <a:tc>
                  <a:txBody>
                    <a:bodyPr/>
                    <a:lstStyle/>
                    <a:p>
                      <a:r>
                        <a:rPr lang="en-US" sz="2100"/>
                        <a:t>Logistics Regression</a:t>
                      </a:r>
                    </a:p>
                  </a:txBody>
                  <a:tcPr marL="108051" marR="108051" marT="54026" marB="54026"/>
                </a:tc>
                <a:tc>
                  <a:txBody>
                    <a:bodyPr/>
                    <a:lstStyle/>
                    <a:p>
                      <a:r>
                        <a:rPr lang="en-US" sz="2100"/>
                        <a:t>Test-95%</a:t>
                      </a:r>
                    </a:p>
                    <a:p>
                      <a:r>
                        <a:rPr lang="en-US" sz="2100"/>
                        <a:t>Train-95%</a:t>
                      </a:r>
                    </a:p>
                  </a:txBody>
                  <a:tcPr marL="108051" marR="108051" marT="54026" marB="54026"/>
                </a:tc>
                <a:tc>
                  <a:txBody>
                    <a:bodyPr/>
                    <a:lstStyle/>
                    <a:p>
                      <a:r>
                        <a:rPr lang="en-US" sz="2100"/>
                        <a:t>Test-0.98</a:t>
                      </a:r>
                    </a:p>
                    <a:p>
                      <a:r>
                        <a:rPr lang="en-US" sz="2100"/>
                        <a:t>Train-0.98</a:t>
                      </a:r>
                    </a:p>
                  </a:txBody>
                  <a:tcPr marL="108051" marR="108051" marT="54026" marB="54026"/>
                </a:tc>
                <a:tc>
                  <a:txBody>
                    <a:bodyPr/>
                    <a:lstStyle/>
                    <a:p>
                      <a:r>
                        <a:rPr lang="en-US" sz="2100"/>
                        <a:t>Test-0.92</a:t>
                      </a:r>
                    </a:p>
                    <a:p>
                      <a:r>
                        <a:rPr lang="en-US" sz="2100"/>
                        <a:t>Train-0.93</a:t>
                      </a:r>
                    </a:p>
                  </a:txBody>
                  <a:tcPr marL="108051" marR="108051" marT="54026" marB="54026"/>
                </a:tc>
                <a:tc>
                  <a:txBody>
                    <a:bodyPr/>
                    <a:lstStyle/>
                    <a:p>
                      <a:r>
                        <a:rPr lang="en-US" sz="2100"/>
                        <a:t>Test-0.95</a:t>
                      </a:r>
                    </a:p>
                    <a:p>
                      <a:r>
                        <a:rPr lang="en-US" sz="2100"/>
                        <a:t>Train-0.95</a:t>
                      </a:r>
                    </a:p>
                  </a:txBody>
                  <a:tcPr marL="108051" marR="108051" marT="54026" marB="54026"/>
                </a:tc>
                <a:extLst>
                  <a:ext uri="{0D108BD9-81ED-4DB2-BD59-A6C34878D82A}">
                    <a16:rowId xmlns:a16="http://schemas.microsoft.com/office/drawing/2014/main" val="417887537"/>
                  </a:ext>
                </a:extLst>
              </a:tr>
              <a:tr h="779766">
                <a:tc>
                  <a:txBody>
                    <a:bodyPr/>
                    <a:lstStyle/>
                    <a:p>
                      <a:r>
                        <a:rPr lang="en-US" sz="2100"/>
                        <a:t>SVM Classifier</a:t>
                      </a:r>
                    </a:p>
                  </a:txBody>
                  <a:tcPr marL="108051" marR="108051" marT="54026" marB="54026"/>
                </a:tc>
                <a:tc>
                  <a:txBody>
                    <a:bodyPr/>
                    <a:lstStyle/>
                    <a:p>
                      <a:r>
                        <a:rPr lang="en-US" sz="2100"/>
                        <a:t>Test-95%</a:t>
                      </a:r>
                    </a:p>
                    <a:p>
                      <a:r>
                        <a:rPr lang="en-US" sz="2100"/>
                        <a:t>Train-95%</a:t>
                      </a:r>
                    </a:p>
                  </a:txBody>
                  <a:tcPr marL="108051" marR="108051" marT="54026" marB="54026"/>
                </a:tc>
                <a:tc>
                  <a:txBody>
                    <a:bodyPr/>
                    <a:lstStyle/>
                    <a:p>
                      <a:r>
                        <a:rPr lang="en-US" sz="2100"/>
                        <a:t>Test-0.98</a:t>
                      </a:r>
                    </a:p>
                    <a:p>
                      <a:r>
                        <a:rPr lang="en-US" sz="2100"/>
                        <a:t>Train-0.98</a:t>
                      </a:r>
                    </a:p>
                  </a:txBody>
                  <a:tcPr marL="108051" marR="108051" marT="54026" marB="54026"/>
                </a:tc>
                <a:tc>
                  <a:txBody>
                    <a:bodyPr/>
                    <a:lstStyle/>
                    <a:p>
                      <a:r>
                        <a:rPr lang="en-US" sz="2100"/>
                        <a:t>Test-0.92</a:t>
                      </a:r>
                    </a:p>
                    <a:p>
                      <a:r>
                        <a:rPr lang="en-US" sz="2100"/>
                        <a:t>Train-0.93</a:t>
                      </a:r>
                    </a:p>
                  </a:txBody>
                  <a:tcPr marL="108051" marR="108051" marT="54026" marB="54026"/>
                </a:tc>
                <a:tc>
                  <a:txBody>
                    <a:bodyPr/>
                    <a:lstStyle/>
                    <a:p>
                      <a:r>
                        <a:rPr lang="en-US" sz="2100" dirty="0"/>
                        <a:t>Test-0.95</a:t>
                      </a:r>
                    </a:p>
                    <a:p>
                      <a:r>
                        <a:rPr lang="en-US" sz="2100" dirty="0"/>
                        <a:t>Train-0.95</a:t>
                      </a:r>
                    </a:p>
                  </a:txBody>
                  <a:tcPr marL="108051" marR="108051" marT="54026" marB="54026"/>
                </a:tc>
                <a:extLst>
                  <a:ext uri="{0D108BD9-81ED-4DB2-BD59-A6C34878D82A}">
                    <a16:rowId xmlns:a16="http://schemas.microsoft.com/office/drawing/2014/main" val="275753619"/>
                  </a:ext>
                </a:extLst>
              </a:tr>
            </a:tbl>
          </a:graphicData>
        </a:graphic>
      </p:graphicFrame>
      <p:sp>
        <p:nvSpPr>
          <p:cNvPr id="2" name="Rectangle 1">
            <a:extLst>
              <a:ext uri="{FF2B5EF4-FFF2-40B4-BE49-F238E27FC236}">
                <a16:creationId xmlns:a16="http://schemas.microsoft.com/office/drawing/2014/main" id="{EB6F2E74-03BF-4445-B421-F8BF89DF2497}"/>
              </a:ext>
            </a:extLst>
          </p:cNvPr>
          <p:cNvSpPr/>
          <p:nvPr/>
        </p:nvSpPr>
        <p:spPr>
          <a:xfrm>
            <a:off x="708953" y="631496"/>
            <a:ext cx="7141699" cy="646331"/>
          </a:xfrm>
          <a:prstGeom prst="rect">
            <a:avLst/>
          </a:prstGeom>
        </p:spPr>
        <p:txBody>
          <a:bodyPr wrap="none">
            <a:spAutoFit/>
          </a:bodyPr>
          <a:lstStyle/>
          <a:p>
            <a:r>
              <a:rPr lang="en-US" sz="3600" dirty="0">
                <a:solidFill>
                  <a:schemeClr val="accent1"/>
                </a:solidFill>
                <a:latin typeface="+mj-lt"/>
                <a:ea typeface="+mj-ea"/>
                <a:cs typeface="+mj-cs"/>
              </a:rPr>
              <a:t>Methodology: Classification</a:t>
            </a:r>
            <a:r>
              <a:rPr lang="en-US" dirty="0"/>
              <a:t> </a:t>
            </a:r>
            <a:r>
              <a:rPr lang="en-US" sz="3600" dirty="0">
                <a:solidFill>
                  <a:schemeClr val="accent1"/>
                </a:solidFill>
                <a:latin typeface="+mj-lt"/>
                <a:ea typeface="+mj-ea"/>
                <a:cs typeface="+mj-cs"/>
              </a:rPr>
              <a:t>Model</a:t>
            </a:r>
          </a:p>
        </p:txBody>
      </p:sp>
    </p:spTree>
    <p:extLst>
      <p:ext uri="{BB962C8B-B14F-4D97-AF65-F5344CB8AC3E}">
        <p14:creationId xmlns:p14="http://schemas.microsoft.com/office/powerpoint/2010/main" val="1221799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81CE1-F97F-3844-BB08-44B2AFC37D45}"/>
              </a:ext>
            </a:extLst>
          </p:cNvPr>
          <p:cNvSpPr>
            <a:spLocks noGrp="1"/>
          </p:cNvSpPr>
          <p:nvPr>
            <p:ph type="title"/>
          </p:nvPr>
        </p:nvSpPr>
        <p:spPr/>
        <p:txBody>
          <a:bodyPr/>
          <a:lstStyle/>
          <a:p>
            <a:r>
              <a:rPr lang="en-US" dirty="0"/>
              <a:t>Introduction</a:t>
            </a:r>
          </a:p>
        </p:txBody>
      </p:sp>
      <p:graphicFrame>
        <p:nvGraphicFramePr>
          <p:cNvPr id="6" name="Content Placeholder 5">
            <a:extLst>
              <a:ext uri="{FF2B5EF4-FFF2-40B4-BE49-F238E27FC236}">
                <a16:creationId xmlns:a16="http://schemas.microsoft.com/office/drawing/2014/main" id="{8399D1A6-619F-0349-9113-67316BE8EBC4}"/>
              </a:ext>
            </a:extLst>
          </p:cNvPr>
          <p:cNvGraphicFramePr>
            <a:graphicFrameLocks noGrp="1"/>
          </p:cNvGraphicFramePr>
          <p:nvPr>
            <p:ph idx="1"/>
            <p:extLst>
              <p:ext uri="{D42A27DB-BD31-4B8C-83A1-F6EECF244321}">
                <p14:modId xmlns:p14="http://schemas.microsoft.com/office/powerpoint/2010/main" val="2570699126"/>
              </p:ext>
            </p:extLst>
          </p:nvPr>
        </p:nvGraphicFramePr>
        <p:xfrm>
          <a:off x="677334" y="1457325"/>
          <a:ext cx="8596668" cy="45840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341722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085E2392-B716-4598-8E14-8F5272BD539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10186" y="1840599"/>
            <a:ext cx="6480674" cy="442306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0259485-D215-4BED-B5E3-1C2E7EECF210}"/>
              </a:ext>
            </a:extLst>
          </p:cNvPr>
          <p:cNvSpPr txBox="1"/>
          <p:nvPr/>
        </p:nvSpPr>
        <p:spPr>
          <a:xfrm>
            <a:off x="7214840" y="2232348"/>
            <a:ext cx="2294920" cy="2862322"/>
          </a:xfrm>
          <a:prstGeom prst="rect">
            <a:avLst/>
          </a:prstGeom>
          <a:noFill/>
        </p:spPr>
        <p:txBody>
          <a:bodyPr wrap="square" rtlCol="0">
            <a:spAutoFit/>
          </a:bodyPr>
          <a:lstStyle/>
          <a:p>
            <a:r>
              <a:rPr lang="en-US" dirty="0"/>
              <a:t>RESULTS:</a:t>
            </a:r>
          </a:p>
          <a:p>
            <a:endParaRPr lang="en-US" dirty="0"/>
          </a:p>
          <a:p>
            <a:r>
              <a:rPr lang="en-US" dirty="0"/>
              <a:t>On basis of accuracy and F-Measure we can infer that except Naïve Bayes all the classifier can be used to analyze the customer reviews.</a:t>
            </a:r>
          </a:p>
        </p:txBody>
      </p:sp>
      <p:sp>
        <p:nvSpPr>
          <p:cNvPr id="11" name="Rectangle 10">
            <a:extLst>
              <a:ext uri="{FF2B5EF4-FFF2-40B4-BE49-F238E27FC236}">
                <a16:creationId xmlns:a16="http://schemas.microsoft.com/office/drawing/2014/main" id="{06CA4CEA-76CF-6940-8B0E-246B6B25EBF1}"/>
              </a:ext>
            </a:extLst>
          </p:cNvPr>
          <p:cNvSpPr/>
          <p:nvPr/>
        </p:nvSpPr>
        <p:spPr>
          <a:xfrm>
            <a:off x="708953" y="631496"/>
            <a:ext cx="2396810" cy="646331"/>
          </a:xfrm>
          <a:prstGeom prst="rect">
            <a:avLst/>
          </a:prstGeom>
        </p:spPr>
        <p:txBody>
          <a:bodyPr wrap="none">
            <a:spAutoFit/>
          </a:bodyPr>
          <a:lstStyle/>
          <a:p>
            <a:r>
              <a:rPr lang="en-US" sz="3600" dirty="0">
                <a:solidFill>
                  <a:schemeClr val="accent1"/>
                </a:solidFill>
                <a:latin typeface="+mj-lt"/>
                <a:ea typeface="+mj-ea"/>
                <a:cs typeface="+mj-cs"/>
              </a:rPr>
              <a:t>Conclusion</a:t>
            </a:r>
          </a:p>
        </p:txBody>
      </p:sp>
    </p:spTree>
    <p:extLst>
      <p:ext uri="{BB962C8B-B14F-4D97-AF65-F5344CB8AC3E}">
        <p14:creationId xmlns:p14="http://schemas.microsoft.com/office/powerpoint/2010/main" val="32594519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51EB8-B769-2C48-9B2D-3158FA0DBB7F}"/>
              </a:ext>
            </a:extLst>
          </p:cNvPr>
          <p:cNvSpPr>
            <a:spLocks noGrp="1"/>
          </p:cNvSpPr>
          <p:nvPr>
            <p:ph type="title"/>
          </p:nvPr>
        </p:nvSpPr>
        <p:spPr/>
        <p:txBody>
          <a:bodyPr/>
          <a:lstStyle/>
          <a:p>
            <a:r>
              <a:rPr lang="en-US" dirty="0"/>
              <a:t>Applications</a:t>
            </a:r>
          </a:p>
        </p:txBody>
      </p:sp>
      <p:graphicFrame>
        <p:nvGraphicFramePr>
          <p:cNvPr id="6" name="Diagram 5">
            <a:extLst>
              <a:ext uri="{FF2B5EF4-FFF2-40B4-BE49-F238E27FC236}">
                <a16:creationId xmlns:a16="http://schemas.microsoft.com/office/drawing/2014/main" id="{D48AA0D4-66A7-384A-A885-5127D3186CFF}"/>
              </a:ext>
            </a:extLst>
          </p:cNvPr>
          <p:cNvGraphicFramePr/>
          <p:nvPr>
            <p:extLst>
              <p:ext uri="{D42A27DB-BD31-4B8C-83A1-F6EECF244321}">
                <p14:modId xmlns:p14="http://schemas.microsoft.com/office/powerpoint/2010/main" val="2782485129"/>
              </p:ext>
            </p:extLst>
          </p:nvPr>
        </p:nvGraphicFramePr>
        <p:xfrm>
          <a:off x="530577" y="866422"/>
          <a:ext cx="9584267"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51706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30688-A73E-E243-A8E0-CDA98BAB4739}"/>
              </a:ext>
            </a:extLst>
          </p:cNvPr>
          <p:cNvSpPr>
            <a:spLocks noGrp="1"/>
          </p:cNvSpPr>
          <p:nvPr>
            <p:ph type="title"/>
          </p:nvPr>
        </p:nvSpPr>
        <p:spPr/>
        <p:txBody>
          <a:bodyPr/>
          <a:lstStyle/>
          <a:p>
            <a:r>
              <a:rPr lang="en-US" dirty="0"/>
              <a:t>Limitations</a:t>
            </a:r>
          </a:p>
        </p:txBody>
      </p:sp>
      <p:sp>
        <p:nvSpPr>
          <p:cNvPr id="3" name="Content Placeholder 2">
            <a:extLst>
              <a:ext uri="{FF2B5EF4-FFF2-40B4-BE49-F238E27FC236}">
                <a16:creationId xmlns:a16="http://schemas.microsoft.com/office/drawing/2014/main" id="{09EF36C1-247F-024E-8057-561C152252A0}"/>
              </a:ext>
            </a:extLst>
          </p:cNvPr>
          <p:cNvSpPr>
            <a:spLocks noGrp="1"/>
          </p:cNvSpPr>
          <p:nvPr>
            <p:ph idx="1"/>
          </p:nvPr>
        </p:nvSpPr>
        <p:spPr>
          <a:xfrm>
            <a:off x="677334" y="1488613"/>
            <a:ext cx="8596668" cy="3880773"/>
          </a:xfrm>
        </p:spPr>
        <p:txBody>
          <a:bodyPr/>
          <a:lstStyle/>
          <a:p>
            <a:r>
              <a:rPr lang="en-IN" dirty="0"/>
              <a:t>The analysis mainly focuses on the reviews and ratings given by a customer and how it plays a role in their recommendation for that product. But there can be other reasons involved in the recommendation like sale details of the product like price, delivery date, quality( they would got something different from what they saw online). The lack of information on the impact of brand loyalty and brand likeliness affected by competition from other retailers as we do not have data about them as well.</a:t>
            </a:r>
          </a:p>
          <a:p>
            <a:r>
              <a:rPr lang="en-IN" dirty="0"/>
              <a:t>The analysis could be improved if the products are segregated by sellers and particular products. Because this is real commercial data, it has been anonymized, and references to the company in the review text and body have been replaced with “retailer”. Including the price column will also be very helpful as mentioned.</a:t>
            </a:r>
          </a:p>
          <a:p>
            <a:endParaRPr lang="en-US" dirty="0"/>
          </a:p>
        </p:txBody>
      </p:sp>
    </p:spTree>
    <p:extLst>
      <p:ext uri="{BB962C8B-B14F-4D97-AF65-F5344CB8AC3E}">
        <p14:creationId xmlns:p14="http://schemas.microsoft.com/office/powerpoint/2010/main" val="21716126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F3F9E-9BBE-0E4A-A5FD-92D6113FD28F}"/>
              </a:ext>
            </a:extLst>
          </p:cNvPr>
          <p:cNvSpPr>
            <a:spLocks noGrp="1"/>
          </p:cNvSpPr>
          <p:nvPr>
            <p:ph type="title"/>
          </p:nvPr>
        </p:nvSpPr>
        <p:spPr>
          <a:xfrm>
            <a:off x="677334" y="609600"/>
            <a:ext cx="8596668" cy="622300"/>
          </a:xfrm>
        </p:spPr>
        <p:txBody>
          <a:bodyPr>
            <a:normAutofit fontScale="90000"/>
          </a:bodyPr>
          <a:lstStyle/>
          <a:p>
            <a:r>
              <a:rPr lang="en-US" dirty="0"/>
              <a:t>Workload Distribution</a:t>
            </a:r>
          </a:p>
        </p:txBody>
      </p:sp>
      <p:sp>
        <p:nvSpPr>
          <p:cNvPr id="3" name="Content Placeholder 2">
            <a:extLst>
              <a:ext uri="{FF2B5EF4-FFF2-40B4-BE49-F238E27FC236}">
                <a16:creationId xmlns:a16="http://schemas.microsoft.com/office/drawing/2014/main" id="{7A51F0A8-5D89-F44F-93D5-00FD7373DB56}"/>
              </a:ext>
            </a:extLst>
          </p:cNvPr>
          <p:cNvSpPr>
            <a:spLocks noGrp="1"/>
          </p:cNvSpPr>
          <p:nvPr>
            <p:ph idx="1"/>
          </p:nvPr>
        </p:nvSpPr>
        <p:spPr>
          <a:xfrm>
            <a:off x="677334" y="1360489"/>
            <a:ext cx="8596668" cy="4799011"/>
          </a:xfrm>
        </p:spPr>
        <p:txBody>
          <a:bodyPr>
            <a:normAutofit/>
          </a:bodyPr>
          <a:lstStyle/>
          <a:p>
            <a:r>
              <a:rPr lang="en-IN" sz="2400" dirty="0">
                <a:solidFill>
                  <a:schemeClr val="tx1"/>
                </a:solidFill>
              </a:rPr>
              <a:t>Hemachandar Nagarajan: Model Classification</a:t>
            </a:r>
          </a:p>
          <a:p>
            <a:r>
              <a:rPr lang="en-IN" sz="2400" dirty="0">
                <a:solidFill>
                  <a:schemeClr val="tx1"/>
                </a:solidFill>
              </a:rPr>
              <a:t>Sahibzada Aasim Imtiyaz: Sentiment Analysis</a:t>
            </a:r>
          </a:p>
          <a:p>
            <a:r>
              <a:rPr lang="en-IN" sz="2400" dirty="0">
                <a:solidFill>
                  <a:schemeClr val="tx1"/>
                </a:solidFill>
              </a:rPr>
              <a:t>Ishita Kakar: Exploratory Data Analysis</a:t>
            </a:r>
          </a:p>
          <a:p>
            <a:r>
              <a:rPr lang="en-IN" sz="2400" dirty="0">
                <a:solidFill>
                  <a:schemeClr val="tx1"/>
                </a:solidFill>
              </a:rPr>
              <a:t>Shailey Rai: Data Pre-Processing</a:t>
            </a:r>
            <a:endParaRPr lang="en-US" sz="2400" dirty="0"/>
          </a:p>
        </p:txBody>
      </p:sp>
    </p:spTree>
    <p:extLst>
      <p:ext uri="{BB962C8B-B14F-4D97-AF65-F5344CB8AC3E}">
        <p14:creationId xmlns:p14="http://schemas.microsoft.com/office/powerpoint/2010/main" val="31775067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A3678-80A2-6245-8E65-639DDB7B6F4C}"/>
              </a:ext>
            </a:extLst>
          </p:cNvPr>
          <p:cNvSpPr>
            <a:spLocks noGrp="1"/>
          </p:cNvSpPr>
          <p:nvPr>
            <p:ph type="title"/>
          </p:nvPr>
        </p:nvSpPr>
        <p:spPr>
          <a:xfrm>
            <a:off x="677334" y="609600"/>
            <a:ext cx="8596668" cy="719138"/>
          </a:xfrm>
        </p:spPr>
        <p:txBody>
          <a:bodyPr/>
          <a:lstStyle/>
          <a:p>
            <a:r>
              <a:rPr lang="en-US" dirty="0"/>
              <a:t>Dataset</a:t>
            </a:r>
          </a:p>
        </p:txBody>
      </p:sp>
      <p:sp>
        <p:nvSpPr>
          <p:cNvPr id="3" name="Content Placeholder 2">
            <a:extLst>
              <a:ext uri="{FF2B5EF4-FFF2-40B4-BE49-F238E27FC236}">
                <a16:creationId xmlns:a16="http://schemas.microsoft.com/office/drawing/2014/main" id="{A43D5FD8-05EE-C942-B585-1F5AEC8F8244}"/>
              </a:ext>
            </a:extLst>
          </p:cNvPr>
          <p:cNvSpPr>
            <a:spLocks noGrp="1"/>
          </p:cNvSpPr>
          <p:nvPr>
            <p:ph idx="1"/>
          </p:nvPr>
        </p:nvSpPr>
        <p:spPr>
          <a:xfrm>
            <a:off x="677334" y="1514475"/>
            <a:ext cx="8596668" cy="4526887"/>
          </a:xfrm>
        </p:spPr>
        <p:txBody>
          <a:bodyPr>
            <a:normAutofit/>
          </a:bodyPr>
          <a:lstStyle/>
          <a:p>
            <a:r>
              <a:rPr lang="en-US" dirty="0"/>
              <a:t>We selected ‘Women’s E-Commerce Clothing Reviews’ data from Kaggle (</a:t>
            </a:r>
            <a:r>
              <a:rPr lang="en-US" dirty="0">
                <a:hlinkClick r:id="rId2"/>
              </a:rPr>
              <a:t>Link</a:t>
            </a:r>
            <a:r>
              <a:rPr lang="en-US" dirty="0"/>
              <a:t>)</a:t>
            </a:r>
          </a:p>
          <a:p>
            <a:r>
              <a:rPr lang="en-IN" dirty="0"/>
              <a:t>We have a review dataset of 23,486 rows and 10 columns of data. The feature variables are: </a:t>
            </a:r>
          </a:p>
          <a:p>
            <a:endParaRPr lang="en-US" dirty="0"/>
          </a:p>
          <a:p>
            <a:endParaRPr lang="en-US" dirty="0"/>
          </a:p>
        </p:txBody>
      </p:sp>
      <p:graphicFrame>
        <p:nvGraphicFramePr>
          <p:cNvPr id="5" name="Table 4">
            <a:extLst>
              <a:ext uri="{FF2B5EF4-FFF2-40B4-BE49-F238E27FC236}">
                <a16:creationId xmlns:a16="http://schemas.microsoft.com/office/drawing/2014/main" id="{CAED7DD1-2DEB-6842-AC18-1C54E393C385}"/>
              </a:ext>
            </a:extLst>
          </p:cNvPr>
          <p:cNvGraphicFramePr>
            <a:graphicFrameLocks noGrp="1"/>
          </p:cNvGraphicFramePr>
          <p:nvPr>
            <p:extLst>
              <p:ext uri="{D42A27DB-BD31-4B8C-83A1-F6EECF244321}">
                <p14:modId xmlns:p14="http://schemas.microsoft.com/office/powerpoint/2010/main" val="3189532449"/>
              </p:ext>
            </p:extLst>
          </p:nvPr>
        </p:nvGraphicFramePr>
        <p:xfrm>
          <a:off x="803275" y="2645569"/>
          <a:ext cx="7792085" cy="3720939"/>
        </p:xfrm>
        <a:graphic>
          <a:graphicData uri="http://schemas.openxmlformats.org/drawingml/2006/table">
            <a:tbl>
              <a:tblPr firstRow="1" bandRow="1">
                <a:tableStyleId>{5C22544A-7EE6-4342-B048-85BDC9FD1C3A}</a:tableStyleId>
              </a:tblPr>
              <a:tblGrid>
                <a:gridCol w="1791266">
                  <a:extLst>
                    <a:ext uri="{9D8B030D-6E8A-4147-A177-3AD203B41FA5}">
                      <a16:colId xmlns:a16="http://schemas.microsoft.com/office/drawing/2014/main" val="1161921322"/>
                    </a:ext>
                  </a:extLst>
                </a:gridCol>
                <a:gridCol w="6000819">
                  <a:extLst>
                    <a:ext uri="{9D8B030D-6E8A-4147-A177-3AD203B41FA5}">
                      <a16:colId xmlns:a16="http://schemas.microsoft.com/office/drawing/2014/main" val="2854524264"/>
                    </a:ext>
                  </a:extLst>
                </a:gridCol>
              </a:tblGrid>
              <a:tr h="338128">
                <a:tc>
                  <a:txBody>
                    <a:bodyPr/>
                    <a:lstStyle/>
                    <a:p>
                      <a:r>
                        <a:rPr lang="en-US" sz="1600" dirty="0"/>
                        <a:t>Feature</a:t>
                      </a:r>
                    </a:p>
                  </a:txBody>
                  <a:tcPr/>
                </a:tc>
                <a:tc>
                  <a:txBody>
                    <a:bodyPr/>
                    <a:lstStyle/>
                    <a:p>
                      <a:pPr algn="ctr"/>
                      <a:r>
                        <a:rPr lang="en-US" sz="1600" dirty="0"/>
                        <a:t>Explanation</a:t>
                      </a:r>
                    </a:p>
                  </a:txBody>
                  <a:tcPr/>
                </a:tc>
                <a:extLst>
                  <a:ext uri="{0D108BD9-81ED-4DB2-BD59-A6C34878D82A}">
                    <a16:rowId xmlns:a16="http://schemas.microsoft.com/office/drawing/2014/main" val="1822627810"/>
                  </a:ext>
                </a:extLst>
              </a:tr>
              <a:tr h="321056">
                <a:tc>
                  <a:txBody>
                    <a:bodyPr/>
                    <a:lstStyle/>
                    <a:p>
                      <a:pPr algn="just" fontAlgn="b"/>
                      <a:r>
                        <a:rPr lang="en-IN" sz="1200" b="1" i="0" u="none" strike="noStrike" dirty="0">
                          <a:solidFill>
                            <a:srgbClr val="000000"/>
                          </a:solidFill>
                          <a:effectLst/>
                          <a:latin typeface="+mj-lt"/>
                        </a:rPr>
                        <a:t>Clothing ID</a:t>
                      </a:r>
                    </a:p>
                  </a:txBody>
                  <a:tcPr marL="9525" marR="9525" marT="9525" marB="0" anchor="b"/>
                </a:tc>
                <a:tc>
                  <a:txBody>
                    <a:bodyPr/>
                    <a:lstStyle/>
                    <a:p>
                      <a:pPr algn="just" fontAlgn="b"/>
                      <a:r>
                        <a:rPr lang="en-IN" sz="1200" b="0" i="0" u="none" strike="noStrike" dirty="0">
                          <a:solidFill>
                            <a:srgbClr val="000000"/>
                          </a:solidFill>
                          <a:effectLst/>
                          <a:latin typeface="+mj-lt"/>
                        </a:rPr>
                        <a:t>Integer Categorical variable that refers to the specific piece being reviewed. </a:t>
                      </a:r>
                    </a:p>
                  </a:txBody>
                  <a:tcPr marL="9525" marR="9525" marT="9525" marB="0" anchor="b"/>
                </a:tc>
                <a:extLst>
                  <a:ext uri="{0D108BD9-81ED-4DB2-BD59-A6C34878D82A}">
                    <a16:rowId xmlns:a16="http://schemas.microsoft.com/office/drawing/2014/main" val="2822143527"/>
                  </a:ext>
                </a:extLst>
              </a:tr>
              <a:tr h="321056">
                <a:tc>
                  <a:txBody>
                    <a:bodyPr/>
                    <a:lstStyle/>
                    <a:p>
                      <a:pPr algn="just" fontAlgn="b"/>
                      <a:r>
                        <a:rPr lang="en-IN" sz="1200" b="1" i="0" u="none" strike="noStrike" dirty="0">
                          <a:solidFill>
                            <a:srgbClr val="000000"/>
                          </a:solidFill>
                          <a:effectLst/>
                          <a:latin typeface="+mj-lt"/>
                        </a:rPr>
                        <a:t>Age</a:t>
                      </a:r>
                    </a:p>
                  </a:txBody>
                  <a:tcPr marL="9525" marR="9525" marT="9525" marB="0" anchor="b"/>
                </a:tc>
                <a:tc>
                  <a:txBody>
                    <a:bodyPr/>
                    <a:lstStyle/>
                    <a:p>
                      <a:pPr algn="just" fontAlgn="b"/>
                      <a:r>
                        <a:rPr lang="en-IN" sz="1200" b="0" i="0" u="none" strike="noStrike" dirty="0">
                          <a:solidFill>
                            <a:srgbClr val="000000"/>
                          </a:solidFill>
                          <a:effectLst/>
                          <a:latin typeface="+mj-lt"/>
                        </a:rPr>
                        <a:t>Positive Integer variable of the reviewers age.</a:t>
                      </a:r>
                    </a:p>
                  </a:txBody>
                  <a:tcPr marL="9525" marR="9525" marT="9525" marB="0" anchor="b"/>
                </a:tc>
                <a:extLst>
                  <a:ext uri="{0D108BD9-81ED-4DB2-BD59-A6C34878D82A}">
                    <a16:rowId xmlns:a16="http://schemas.microsoft.com/office/drawing/2014/main" val="2898108020"/>
                  </a:ext>
                </a:extLst>
              </a:tr>
              <a:tr h="321056">
                <a:tc>
                  <a:txBody>
                    <a:bodyPr/>
                    <a:lstStyle/>
                    <a:p>
                      <a:pPr algn="just" fontAlgn="b"/>
                      <a:r>
                        <a:rPr lang="en-IN" sz="1200" b="1" i="0" u="none" strike="noStrike">
                          <a:solidFill>
                            <a:srgbClr val="000000"/>
                          </a:solidFill>
                          <a:effectLst/>
                          <a:latin typeface="+mj-lt"/>
                        </a:rPr>
                        <a:t>Title</a:t>
                      </a:r>
                    </a:p>
                  </a:txBody>
                  <a:tcPr marL="9525" marR="9525" marT="9525" marB="0" anchor="b"/>
                </a:tc>
                <a:tc>
                  <a:txBody>
                    <a:bodyPr/>
                    <a:lstStyle/>
                    <a:p>
                      <a:pPr algn="just" fontAlgn="b"/>
                      <a:r>
                        <a:rPr lang="en-IN" sz="1200" b="0" i="0" u="none" strike="noStrike" dirty="0">
                          <a:solidFill>
                            <a:srgbClr val="000000"/>
                          </a:solidFill>
                          <a:effectLst/>
                          <a:latin typeface="+mj-lt"/>
                        </a:rPr>
                        <a:t>String variable for the title of the review.</a:t>
                      </a:r>
                    </a:p>
                  </a:txBody>
                  <a:tcPr marL="9525" marR="9525" marT="9525" marB="0" anchor="b"/>
                </a:tc>
                <a:extLst>
                  <a:ext uri="{0D108BD9-81ED-4DB2-BD59-A6C34878D82A}">
                    <a16:rowId xmlns:a16="http://schemas.microsoft.com/office/drawing/2014/main" val="1366394893"/>
                  </a:ext>
                </a:extLst>
              </a:tr>
              <a:tr h="321056">
                <a:tc>
                  <a:txBody>
                    <a:bodyPr/>
                    <a:lstStyle/>
                    <a:p>
                      <a:pPr algn="just" fontAlgn="b"/>
                      <a:r>
                        <a:rPr lang="en-IN" sz="1200" b="1" i="0" u="none" strike="noStrike">
                          <a:solidFill>
                            <a:srgbClr val="000000"/>
                          </a:solidFill>
                          <a:effectLst/>
                          <a:latin typeface="+mj-lt"/>
                        </a:rPr>
                        <a:t>Review Text</a:t>
                      </a:r>
                    </a:p>
                  </a:txBody>
                  <a:tcPr marL="9525" marR="9525" marT="9525" marB="0" anchor="b"/>
                </a:tc>
                <a:tc>
                  <a:txBody>
                    <a:bodyPr/>
                    <a:lstStyle/>
                    <a:p>
                      <a:pPr algn="just" fontAlgn="b"/>
                      <a:r>
                        <a:rPr lang="en-IN" sz="1200" b="0" i="0" u="none" strike="noStrike" dirty="0">
                          <a:solidFill>
                            <a:srgbClr val="000000"/>
                          </a:solidFill>
                          <a:effectLst/>
                          <a:latin typeface="+mj-lt"/>
                        </a:rPr>
                        <a:t>String variable for the review body.</a:t>
                      </a:r>
                    </a:p>
                  </a:txBody>
                  <a:tcPr marL="9525" marR="9525" marT="9525" marB="0" anchor="b"/>
                </a:tc>
                <a:extLst>
                  <a:ext uri="{0D108BD9-81ED-4DB2-BD59-A6C34878D82A}">
                    <a16:rowId xmlns:a16="http://schemas.microsoft.com/office/drawing/2014/main" val="139443678"/>
                  </a:ext>
                </a:extLst>
              </a:tr>
              <a:tr h="378473">
                <a:tc>
                  <a:txBody>
                    <a:bodyPr/>
                    <a:lstStyle/>
                    <a:p>
                      <a:pPr algn="just" fontAlgn="b"/>
                      <a:r>
                        <a:rPr lang="en-IN" sz="1200" b="1" i="0" u="none" strike="noStrike">
                          <a:solidFill>
                            <a:srgbClr val="000000"/>
                          </a:solidFill>
                          <a:effectLst/>
                          <a:latin typeface="+mj-lt"/>
                        </a:rPr>
                        <a:t>Rating</a:t>
                      </a:r>
                    </a:p>
                  </a:txBody>
                  <a:tcPr marL="9525" marR="9525" marT="9525" marB="0" anchor="b"/>
                </a:tc>
                <a:tc>
                  <a:txBody>
                    <a:bodyPr/>
                    <a:lstStyle/>
                    <a:p>
                      <a:pPr algn="just" fontAlgn="b"/>
                      <a:r>
                        <a:rPr lang="en-IN" sz="1200" b="0" i="0" u="none" strike="noStrike" dirty="0">
                          <a:solidFill>
                            <a:srgbClr val="000000"/>
                          </a:solidFill>
                          <a:effectLst/>
                          <a:latin typeface="+mj-lt"/>
                        </a:rPr>
                        <a:t>Positive Ordinal Integer variable for the product score granted by the customer from 1 Worst, to 5 Best.</a:t>
                      </a:r>
                    </a:p>
                  </a:txBody>
                  <a:tcPr marL="9525" marR="9525" marT="9525" marB="0" anchor="b"/>
                </a:tc>
                <a:extLst>
                  <a:ext uri="{0D108BD9-81ED-4DB2-BD59-A6C34878D82A}">
                    <a16:rowId xmlns:a16="http://schemas.microsoft.com/office/drawing/2014/main" val="2799052159"/>
                  </a:ext>
                </a:extLst>
              </a:tr>
              <a:tr h="378473">
                <a:tc>
                  <a:txBody>
                    <a:bodyPr/>
                    <a:lstStyle/>
                    <a:p>
                      <a:pPr algn="just" fontAlgn="b"/>
                      <a:r>
                        <a:rPr lang="en-IN" sz="1200" b="1" i="0" u="none" strike="noStrike" dirty="0">
                          <a:solidFill>
                            <a:srgbClr val="000000"/>
                          </a:solidFill>
                          <a:effectLst/>
                          <a:latin typeface="+mj-lt"/>
                        </a:rPr>
                        <a:t>Recommended IND</a:t>
                      </a:r>
                    </a:p>
                  </a:txBody>
                  <a:tcPr marL="9525" marR="9525" marT="9525" marB="0" anchor="b"/>
                </a:tc>
                <a:tc>
                  <a:txBody>
                    <a:bodyPr/>
                    <a:lstStyle/>
                    <a:p>
                      <a:pPr algn="just" fontAlgn="b"/>
                      <a:r>
                        <a:rPr lang="en-IN" sz="1200" b="0" i="0" u="none" strike="noStrike" dirty="0">
                          <a:solidFill>
                            <a:srgbClr val="000000"/>
                          </a:solidFill>
                          <a:effectLst/>
                          <a:latin typeface="+mj-lt"/>
                        </a:rPr>
                        <a:t>Binary variable stating where the customer recommends the product where 1 is recommended, 0 is not recommended.</a:t>
                      </a:r>
                    </a:p>
                  </a:txBody>
                  <a:tcPr marL="9525" marR="9525" marT="9525" marB="0" anchor="b"/>
                </a:tc>
                <a:extLst>
                  <a:ext uri="{0D108BD9-81ED-4DB2-BD59-A6C34878D82A}">
                    <a16:rowId xmlns:a16="http://schemas.microsoft.com/office/drawing/2014/main" val="3396216915"/>
                  </a:ext>
                </a:extLst>
              </a:tr>
              <a:tr h="378473">
                <a:tc>
                  <a:txBody>
                    <a:bodyPr/>
                    <a:lstStyle/>
                    <a:p>
                      <a:pPr algn="just" fontAlgn="b"/>
                      <a:r>
                        <a:rPr lang="en-IN" sz="1200" b="1" i="0" u="none" strike="noStrike">
                          <a:solidFill>
                            <a:srgbClr val="000000"/>
                          </a:solidFill>
                          <a:effectLst/>
                          <a:latin typeface="+mj-lt"/>
                        </a:rPr>
                        <a:t>Positive Feedback Count</a:t>
                      </a:r>
                    </a:p>
                  </a:txBody>
                  <a:tcPr marL="9525" marR="9525" marT="9525" marB="0" anchor="b"/>
                </a:tc>
                <a:tc>
                  <a:txBody>
                    <a:bodyPr/>
                    <a:lstStyle/>
                    <a:p>
                      <a:pPr algn="just" fontAlgn="b"/>
                      <a:r>
                        <a:rPr lang="en-IN" sz="1200" b="0" i="0" u="none" strike="noStrike" dirty="0">
                          <a:solidFill>
                            <a:srgbClr val="000000"/>
                          </a:solidFill>
                          <a:effectLst/>
                          <a:latin typeface="+mj-lt"/>
                        </a:rPr>
                        <a:t>Positive Integer documenting the number of other customers who found this review positive.</a:t>
                      </a:r>
                    </a:p>
                  </a:txBody>
                  <a:tcPr marL="9525" marR="9525" marT="9525" marB="0" anchor="b"/>
                </a:tc>
                <a:extLst>
                  <a:ext uri="{0D108BD9-81ED-4DB2-BD59-A6C34878D82A}">
                    <a16:rowId xmlns:a16="http://schemas.microsoft.com/office/drawing/2014/main" val="2963796961"/>
                  </a:ext>
                </a:extLst>
              </a:tr>
              <a:tr h="321056">
                <a:tc>
                  <a:txBody>
                    <a:bodyPr/>
                    <a:lstStyle/>
                    <a:p>
                      <a:pPr algn="just" fontAlgn="b"/>
                      <a:r>
                        <a:rPr lang="en-IN" sz="1200" b="1" i="0" u="none" strike="noStrike">
                          <a:solidFill>
                            <a:srgbClr val="000000"/>
                          </a:solidFill>
                          <a:effectLst/>
                          <a:latin typeface="+mj-lt"/>
                        </a:rPr>
                        <a:t>Division Name</a:t>
                      </a:r>
                    </a:p>
                  </a:txBody>
                  <a:tcPr marL="9525" marR="9525" marT="9525" marB="0" anchor="b"/>
                </a:tc>
                <a:tc>
                  <a:txBody>
                    <a:bodyPr/>
                    <a:lstStyle/>
                    <a:p>
                      <a:pPr algn="just" fontAlgn="b"/>
                      <a:r>
                        <a:rPr lang="en-IN" sz="1200" b="0" i="0" u="none" strike="noStrike" dirty="0">
                          <a:solidFill>
                            <a:srgbClr val="000000"/>
                          </a:solidFill>
                          <a:effectLst/>
                          <a:latin typeface="+mj-lt"/>
                        </a:rPr>
                        <a:t>Categorical name of the product high level division.</a:t>
                      </a:r>
                    </a:p>
                  </a:txBody>
                  <a:tcPr marL="9525" marR="9525" marT="9525" marB="0" anchor="b"/>
                </a:tc>
                <a:extLst>
                  <a:ext uri="{0D108BD9-81ED-4DB2-BD59-A6C34878D82A}">
                    <a16:rowId xmlns:a16="http://schemas.microsoft.com/office/drawing/2014/main" val="3955389700"/>
                  </a:ext>
                </a:extLst>
              </a:tr>
              <a:tr h="321056">
                <a:tc>
                  <a:txBody>
                    <a:bodyPr/>
                    <a:lstStyle/>
                    <a:p>
                      <a:pPr algn="just" fontAlgn="b"/>
                      <a:r>
                        <a:rPr lang="en-IN" sz="1200" b="1" i="0" u="none" strike="noStrike">
                          <a:solidFill>
                            <a:srgbClr val="000000"/>
                          </a:solidFill>
                          <a:effectLst/>
                          <a:latin typeface="+mj-lt"/>
                        </a:rPr>
                        <a:t>Department Name</a:t>
                      </a:r>
                    </a:p>
                  </a:txBody>
                  <a:tcPr marL="9525" marR="9525" marT="9525" marB="0" anchor="b"/>
                </a:tc>
                <a:tc>
                  <a:txBody>
                    <a:bodyPr/>
                    <a:lstStyle/>
                    <a:p>
                      <a:pPr algn="just" fontAlgn="b"/>
                      <a:r>
                        <a:rPr lang="en-IN" sz="1200" b="0" i="0" u="none" strike="noStrike" dirty="0">
                          <a:solidFill>
                            <a:srgbClr val="000000"/>
                          </a:solidFill>
                          <a:effectLst/>
                          <a:latin typeface="+mj-lt"/>
                        </a:rPr>
                        <a:t>Categorical name of the product department name.</a:t>
                      </a:r>
                    </a:p>
                  </a:txBody>
                  <a:tcPr marL="9525" marR="9525" marT="9525" marB="0" anchor="b"/>
                </a:tc>
                <a:extLst>
                  <a:ext uri="{0D108BD9-81ED-4DB2-BD59-A6C34878D82A}">
                    <a16:rowId xmlns:a16="http://schemas.microsoft.com/office/drawing/2014/main" val="800182166"/>
                  </a:ext>
                </a:extLst>
              </a:tr>
              <a:tr h="321056">
                <a:tc>
                  <a:txBody>
                    <a:bodyPr/>
                    <a:lstStyle/>
                    <a:p>
                      <a:pPr algn="just" fontAlgn="b"/>
                      <a:r>
                        <a:rPr lang="en-IN" sz="1200" b="1" i="0" u="none" strike="noStrike">
                          <a:solidFill>
                            <a:srgbClr val="000000"/>
                          </a:solidFill>
                          <a:effectLst/>
                          <a:latin typeface="+mj-lt"/>
                        </a:rPr>
                        <a:t>Class Name</a:t>
                      </a:r>
                    </a:p>
                  </a:txBody>
                  <a:tcPr marL="9525" marR="9525" marT="9525" marB="0" anchor="b"/>
                </a:tc>
                <a:tc>
                  <a:txBody>
                    <a:bodyPr/>
                    <a:lstStyle/>
                    <a:p>
                      <a:pPr algn="just" fontAlgn="b"/>
                      <a:r>
                        <a:rPr lang="en-IN" sz="1200" b="0" i="0" u="none" strike="noStrike" dirty="0">
                          <a:solidFill>
                            <a:srgbClr val="000000"/>
                          </a:solidFill>
                          <a:effectLst/>
                          <a:latin typeface="+mj-lt"/>
                        </a:rPr>
                        <a:t>Categorical name of the product class name.</a:t>
                      </a:r>
                    </a:p>
                  </a:txBody>
                  <a:tcPr marL="9525" marR="9525" marT="9525" marB="0" anchor="b"/>
                </a:tc>
                <a:extLst>
                  <a:ext uri="{0D108BD9-81ED-4DB2-BD59-A6C34878D82A}">
                    <a16:rowId xmlns:a16="http://schemas.microsoft.com/office/drawing/2014/main" val="4020757086"/>
                  </a:ext>
                </a:extLst>
              </a:tr>
            </a:tbl>
          </a:graphicData>
        </a:graphic>
      </p:graphicFrame>
    </p:spTree>
    <p:extLst>
      <p:ext uri="{BB962C8B-B14F-4D97-AF65-F5344CB8AC3E}">
        <p14:creationId xmlns:p14="http://schemas.microsoft.com/office/powerpoint/2010/main" val="1892601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6DEDE-5350-284C-BD00-52FBD4FF35BA}"/>
              </a:ext>
            </a:extLst>
          </p:cNvPr>
          <p:cNvSpPr>
            <a:spLocks noGrp="1"/>
          </p:cNvSpPr>
          <p:nvPr>
            <p:ph type="title"/>
          </p:nvPr>
        </p:nvSpPr>
        <p:spPr>
          <a:xfrm>
            <a:off x="677334" y="609600"/>
            <a:ext cx="8596668" cy="661988"/>
          </a:xfrm>
        </p:spPr>
        <p:txBody>
          <a:bodyPr/>
          <a:lstStyle/>
          <a:p>
            <a:r>
              <a:rPr lang="en-US" dirty="0"/>
              <a:t>Methodology</a:t>
            </a:r>
          </a:p>
        </p:txBody>
      </p:sp>
      <p:graphicFrame>
        <p:nvGraphicFramePr>
          <p:cNvPr id="4" name="Content Placeholder 3">
            <a:extLst>
              <a:ext uri="{FF2B5EF4-FFF2-40B4-BE49-F238E27FC236}">
                <a16:creationId xmlns:a16="http://schemas.microsoft.com/office/drawing/2014/main" id="{FB153BAB-24D7-2E4E-9571-F553A5A2DDA8}"/>
              </a:ext>
            </a:extLst>
          </p:cNvPr>
          <p:cNvGraphicFramePr>
            <a:graphicFrameLocks noGrp="1"/>
          </p:cNvGraphicFramePr>
          <p:nvPr>
            <p:ph idx="1"/>
            <p:extLst>
              <p:ext uri="{D42A27DB-BD31-4B8C-83A1-F6EECF244321}">
                <p14:modId xmlns:p14="http://schemas.microsoft.com/office/powerpoint/2010/main" val="3004088635"/>
              </p:ext>
            </p:extLst>
          </p:nvPr>
        </p:nvGraphicFramePr>
        <p:xfrm>
          <a:off x="677333" y="1271589"/>
          <a:ext cx="8336037" cy="47697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992317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B0123-76AF-874E-9A78-0609FCBE51DE}"/>
              </a:ext>
            </a:extLst>
          </p:cNvPr>
          <p:cNvSpPr>
            <a:spLocks noGrp="1"/>
          </p:cNvSpPr>
          <p:nvPr>
            <p:ph type="title"/>
          </p:nvPr>
        </p:nvSpPr>
        <p:spPr>
          <a:xfrm>
            <a:off x="677334" y="609600"/>
            <a:ext cx="8596668" cy="659363"/>
          </a:xfrm>
        </p:spPr>
        <p:txBody>
          <a:bodyPr/>
          <a:lstStyle/>
          <a:p>
            <a:r>
              <a:rPr lang="en-US" dirty="0"/>
              <a:t>Methodology: Data Exploration</a:t>
            </a:r>
          </a:p>
        </p:txBody>
      </p:sp>
      <p:sp>
        <p:nvSpPr>
          <p:cNvPr id="3" name="Content Placeholder 2">
            <a:extLst>
              <a:ext uri="{FF2B5EF4-FFF2-40B4-BE49-F238E27FC236}">
                <a16:creationId xmlns:a16="http://schemas.microsoft.com/office/drawing/2014/main" id="{9AEE3609-966F-A146-B68B-E2830A209C8D}"/>
              </a:ext>
            </a:extLst>
          </p:cNvPr>
          <p:cNvSpPr>
            <a:spLocks noGrp="1"/>
          </p:cNvSpPr>
          <p:nvPr>
            <p:ph idx="1"/>
          </p:nvPr>
        </p:nvSpPr>
        <p:spPr>
          <a:xfrm>
            <a:off x="677334" y="1418253"/>
            <a:ext cx="8596668" cy="410547"/>
          </a:xfrm>
        </p:spPr>
        <p:txBody>
          <a:bodyPr/>
          <a:lstStyle/>
          <a:p>
            <a:r>
              <a:rPr lang="en-US" b="1" dirty="0"/>
              <a:t>Exploratory Data Analysis</a:t>
            </a:r>
          </a:p>
          <a:p>
            <a:pPr marL="0" indent="0">
              <a:buNone/>
            </a:pPr>
            <a:endParaRPr lang="en-US" b="1" dirty="0"/>
          </a:p>
        </p:txBody>
      </p:sp>
      <p:sp>
        <p:nvSpPr>
          <p:cNvPr id="4" name="TextBox 3">
            <a:extLst>
              <a:ext uri="{FF2B5EF4-FFF2-40B4-BE49-F238E27FC236}">
                <a16:creationId xmlns:a16="http://schemas.microsoft.com/office/drawing/2014/main" id="{A4F6BC2F-086C-284E-88F2-84B5573D2522}"/>
              </a:ext>
            </a:extLst>
          </p:cNvPr>
          <p:cNvSpPr txBox="1"/>
          <p:nvPr/>
        </p:nvSpPr>
        <p:spPr>
          <a:xfrm>
            <a:off x="1959430" y="2071396"/>
            <a:ext cx="1586204" cy="923330"/>
          </a:xfrm>
          <a:prstGeom prst="rect">
            <a:avLst/>
          </a:prstGeom>
          <a:noFill/>
        </p:spPr>
        <p:txBody>
          <a:bodyPr wrap="square" rtlCol="0">
            <a:spAutoFit/>
          </a:bodyPr>
          <a:lstStyle/>
          <a:p>
            <a:r>
              <a:rPr lang="en-US" dirty="0"/>
              <a:t>Age</a:t>
            </a:r>
          </a:p>
          <a:p>
            <a:endParaRPr lang="en-US" dirty="0"/>
          </a:p>
          <a:p>
            <a:endParaRPr lang="en-US" dirty="0"/>
          </a:p>
        </p:txBody>
      </p:sp>
      <p:pic>
        <p:nvPicPr>
          <p:cNvPr id="6" name="Picture 5">
            <a:extLst>
              <a:ext uri="{FF2B5EF4-FFF2-40B4-BE49-F238E27FC236}">
                <a16:creationId xmlns:a16="http://schemas.microsoft.com/office/drawing/2014/main" id="{5F9866DE-1A7D-EC45-BCF9-BB7B8D03A60D}"/>
              </a:ext>
            </a:extLst>
          </p:cNvPr>
          <p:cNvPicPr>
            <a:picLocks noChangeAspect="1"/>
          </p:cNvPicPr>
          <p:nvPr/>
        </p:nvPicPr>
        <p:blipFill>
          <a:blip r:embed="rId2"/>
          <a:stretch>
            <a:fillRect/>
          </a:stretch>
        </p:blipFill>
        <p:spPr>
          <a:xfrm>
            <a:off x="1596969" y="2477078"/>
            <a:ext cx="3132216" cy="2828186"/>
          </a:xfrm>
          <a:prstGeom prst="rect">
            <a:avLst/>
          </a:prstGeom>
        </p:spPr>
      </p:pic>
      <p:sp>
        <p:nvSpPr>
          <p:cNvPr id="7" name="TextBox 6">
            <a:extLst>
              <a:ext uri="{FF2B5EF4-FFF2-40B4-BE49-F238E27FC236}">
                <a16:creationId xmlns:a16="http://schemas.microsoft.com/office/drawing/2014/main" id="{BEE0B6B0-87A5-1544-8821-0A7095B46B80}"/>
              </a:ext>
            </a:extLst>
          </p:cNvPr>
          <p:cNvSpPr txBox="1"/>
          <p:nvPr/>
        </p:nvSpPr>
        <p:spPr>
          <a:xfrm>
            <a:off x="6382138" y="2071396"/>
            <a:ext cx="2891863" cy="369332"/>
          </a:xfrm>
          <a:prstGeom prst="rect">
            <a:avLst/>
          </a:prstGeom>
          <a:noFill/>
        </p:spPr>
        <p:txBody>
          <a:bodyPr wrap="square" rtlCol="0">
            <a:spAutoFit/>
          </a:bodyPr>
          <a:lstStyle/>
          <a:p>
            <a:r>
              <a:rPr lang="en-US" dirty="0"/>
              <a:t>Positive Feedback Count</a:t>
            </a:r>
          </a:p>
        </p:txBody>
      </p:sp>
      <p:pic>
        <p:nvPicPr>
          <p:cNvPr id="9" name="Picture 8">
            <a:extLst>
              <a:ext uri="{FF2B5EF4-FFF2-40B4-BE49-F238E27FC236}">
                <a16:creationId xmlns:a16="http://schemas.microsoft.com/office/drawing/2014/main" id="{6373B903-51EB-EF4E-A6E8-8EAF9A805751}"/>
              </a:ext>
            </a:extLst>
          </p:cNvPr>
          <p:cNvPicPr>
            <a:picLocks noChangeAspect="1"/>
          </p:cNvPicPr>
          <p:nvPr/>
        </p:nvPicPr>
        <p:blipFill>
          <a:blip r:embed="rId3"/>
          <a:stretch>
            <a:fillRect/>
          </a:stretch>
        </p:blipFill>
        <p:spPr>
          <a:xfrm>
            <a:off x="6096000" y="2477078"/>
            <a:ext cx="3132216" cy="2792834"/>
          </a:xfrm>
          <a:prstGeom prst="rect">
            <a:avLst/>
          </a:prstGeom>
        </p:spPr>
      </p:pic>
      <p:sp>
        <p:nvSpPr>
          <p:cNvPr id="10" name="TextBox 9">
            <a:extLst>
              <a:ext uri="{FF2B5EF4-FFF2-40B4-BE49-F238E27FC236}">
                <a16:creationId xmlns:a16="http://schemas.microsoft.com/office/drawing/2014/main" id="{2FAB66D8-AE07-7046-9CA6-A4BE85CFAE5B}"/>
              </a:ext>
            </a:extLst>
          </p:cNvPr>
          <p:cNvSpPr txBox="1"/>
          <p:nvPr/>
        </p:nvSpPr>
        <p:spPr>
          <a:xfrm>
            <a:off x="1959430" y="5399181"/>
            <a:ext cx="2769755" cy="923330"/>
          </a:xfrm>
          <a:prstGeom prst="rect">
            <a:avLst/>
          </a:prstGeom>
          <a:noFill/>
        </p:spPr>
        <p:txBody>
          <a:bodyPr wrap="square" rtlCol="0">
            <a:spAutoFit/>
          </a:bodyPr>
          <a:lstStyle/>
          <a:p>
            <a:r>
              <a:rPr lang="en-IN" dirty="0"/>
              <a:t>Majority of the reviews seem to come from ages 18 to 40</a:t>
            </a:r>
            <a:endParaRPr lang="en-US" dirty="0"/>
          </a:p>
        </p:txBody>
      </p:sp>
      <p:sp>
        <p:nvSpPr>
          <p:cNvPr id="11" name="TextBox 10">
            <a:extLst>
              <a:ext uri="{FF2B5EF4-FFF2-40B4-BE49-F238E27FC236}">
                <a16:creationId xmlns:a16="http://schemas.microsoft.com/office/drawing/2014/main" id="{80FE502D-CF39-D24E-903E-BDE3D2101317}"/>
              </a:ext>
            </a:extLst>
          </p:cNvPr>
          <p:cNvSpPr txBox="1"/>
          <p:nvPr/>
        </p:nvSpPr>
        <p:spPr>
          <a:xfrm>
            <a:off x="6587411" y="5399181"/>
            <a:ext cx="2891863" cy="923330"/>
          </a:xfrm>
          <a:prstGeom prst="rect">
            <a:avLst/>
          </a:prstGeom>
          <a:noFill/>
        </p:spPr>
        <p:txBody>
          <a:bodyPr wrap="square" rtlCol="0">
            <a:spAutoFit/>
          </a:bodyPr>
          <a:lstStyle/>
          <a:p>
            <a:r>
              <a:rPr lang="en-IN" dirty="0"/>
              <a:t>Very less positive feedback count by most of the customers </a:t>
            </a:r>
            <a:r>
              <a:rPr lang="en-IN" dirty="0" err="1"/>
              <a:t>i.e</a:t>
            </a:r>
            <a:r>
              <a:rPr lang="en-IN" dirty="0"/>
              <a:t> &lt; 20</a:t>
            </a:r>
            <a:endParaRPr lang="en-US" dirty="0"/>
          </a:p>
        </p:txBody>
      </p:sp>
    </p:spTree>
    <p:extLst>
      <p:ext uri="{BB962C8B-B14F-4D97-AF65-F5344CB8AC3E}">
        <p14:creationId xmlns:p14="http://schemas.microsoft.com/office/powerpoint/2010/main" val="16961204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844B6-3358-F14D-BD97-D1B497AA28E6}"/>
              </a:ext>
            </a:extLst>
          </p:cNvPr>
          <p:cNvSpPr>
            <a:spLocks noGrp="1"/>
          </p:cNvSpPr>
          <p:nvPr>
            <p:ph type="title"/>
          </p:nvPr>
        </p:nvSpPr>
        <p:spPr>
          <a:xfrm>
            <a:off x="677334" y="609600"/>
            <a:ext cx="8596668" cy="696686"/>
          </a:xfrm>
        </p:spPr>
        <p:txBody>
          <a:bodyPr/>
          <a:lstStyle/>
          <a:p>
            <a:r>
              <a:rPr lang="en-US" dirty="0"/>
              <a:t>Methodology: Data Exploration</a:t>
            </a:r>
          </a:p>
        </p:txBody>
      </p:sp>
      <p:sp>
        <p:nvSpPr>
          <p:cNvPr id="3" name="Content Placeholder 2">
            <a:extLst>
              <a:ext uri="{FF2B5EF4-FFF2-40B4-BE49-F238E27FC236}">
                <a16:creationId xmlns:a16="http://schemas.microsoft.com/office/drawing/2014/main" id="{76118B50-5905-3345-A774-BA6782D0FE91}"/>
              </a:ext>
            </a:extLst>
          </p:cNvPr>
          <p:cNvSpPr>
            <a:spLocks noGrp="1"/>
          </p:cNvSpPr>
          <p:nvPr>
            <p:ph idx="1"/>
          </p:nvPr>
        </p:nvSpPr>
        <p:spPr>
          <a:xfrm>
            <a:off x="1031899" y="1482565"/>
            <a:ext cx="1972560" cy="420879"/>
          </a:xfrm>
        </p:spPr>
        <p:txBody>
          <a:bodyPr/>
          <a:lstStyle/>
          <a:p>
            <a:pPr marL="0" indent="0">
              <a:buNone/>
            </a:pPr>
            <a:r>
              <a:rPr lang="en-US"/>
              <a:t>Rating</a:t>
            </a:r>
            <a:endParaRPr lang="en-US" dirty="0"/>
          </a:p>
        </p:txBody>
      </p:sp>
      <p:sp>
        <p:nvSpPr>
          <p:cNvPr id="4" name="TextBox 3">
            <a:extLst>
              <a:ext uri="{FF2B5EF4-FFF2-40B4-BE49-F238E27FC236}">
                <a16:creationId xmlns:a16="http://schemas.microsoft.com/office/drawing/2014/main" id="{FD98838B-DE42-4344-85A8-A6F3C5EDD16F}"/>
              </a:ext>
            </a:extLst>
          </p:cNvPr>
          <p:cNvSpPr txBox="1"/>
          <p:nvPr/>
        </p:nvSpPr>
        <p:spPr>
          <a:xfrm>
            <a:off x="6643396" y="1482565"/>
            <a:ext cx="2630606" cy="369332"/>
          </a:xfrm>
          <a:prstGeom prst="rect">
            <a:avLst/>
          </a:prstGeom>
          <a:noFill/>
        </p:spPr>
        <p:txBody>
          <a:bodyPr wrap="square" rtlCol="0">
            <a:spAutoFit/>
          </a:bodyPr>
          <a:lstStyle/>
          <a:p>
            <a:r>
              <a:rPr lang="en-US"/>
              <a:t>Recommended IND</a:t>
            </a:r>
            <a:endParaRPr lang="en-US" dirty="0"/>
          </a:p>
        </p:txBody>
      </p:sp>
      <p:pic>
        <p:nvPicPr>
          <p:cNvPr id="6" name="Picture 5">
            <a:extLst>
              <a:ext uri="{FF2B5EF4-FFF2-40B4-BE49-F238E27FC236}">
                <a16:creationId xmlns:a16="http://schemas.microsoft.com/office/drawing/2014/main" id="{A08303C1-C8B3-5C46-AD52-830ACC9FD4C9}"/>
              </a:ext>
            </a:extLst>
          </p:cNvPr>
          <p:cNvPicPr>
            <a:picLocks noChangeAspect="1"/>
          </p:cNvPicPr>
          <p:nvPr/>
        </p:nvPicPr>
        <p:blipFill>
          <a:blip r:embed="rId2"/>
          <a:stretch>
            <a:fillRect/>
          </a:stretch>
        </p:blipFill>
        <p:spPr>
          <a:xfrm>
            <a:off x="677334" y="2030185"/>
            <a:ext cx="4992645" cy="2597799"/>
          </a:xfrm>
          <a:prstGeom prst="rect">
            <a:avLst/>
          </a:prstGeom>
        </p:spPr>
      </p:pic>
      <p:pic>
        <p:nvPicPr>
          <p:cNvPr id="8" name="Picture 7">
            <a:extLst>
              <a:ext uri="{FF2B5EF4-FFF2-40B4-BE49-F238E27FC236}">
                <a16:creationId xmlns:a16="http://schemas.microsoft.com/office/drawing/2014/main" id="{1E150D34-DCE3-234A-A5F9-BCF915378786}"/>
              </a:ext>
            </a:extLst>
          </p:cNvPr>
          <p:cNvPicPr>
            <a:picLocks noChangeAspect="1"/>
          </p:cNvPicPr>
          <p:nvPr/>
        </p:nvPicPr>
        <p:blipFill>
          <a:blip r:embed="rId3"/>
          <a:stretch>
            <a:fillRect/>
          </a:stretch>
        </p:blipFill>
        <p:spPr>
          <a:xfrm>
            <a:off x="6281135" y="2030185"/>
            <a:ext cx="3404041" cy="2597799"/>
          </a:xfrm>
          <a:prstGeom prst="rect">
            <a:avLst/>
          </a:prstGeom>
        </p:spPr>
      </p:pic>
      <p:sp>
        <p:nvSpPr>
          <p:cNvPr id="9" name="TextBox 8">
            <a:extLst>
              <a:ext uri="{FF2B5EF4-FFF2-40B4-BE49-F238E27FC236}">
                <a16:creationId xmlns:a16="http://schemas.microsoft.com/office/drawing/2014/main" id="{7A6C83BC-F743-E441-ACC5-B3A6386A99DE}"/>
              </a:ext>
            </a:extLst>
          </p:cNvPr>
          <p:cNvSpPr txBox="1"/>
          <p:nvPr/>
        </p:nvSpPr>
        <p:spPr>
          <a:xfrm>
            <a:off x="1212980" y="5113176"/>
            <a:ext cx="4049485" cy="646331"/>
          </a:xfrm>
          <a:prstGeom prst="rect">
            <a:avLst/>
          </a:prstGeom>
          <a:noFill/>
        </p:spPr>
        <p:txBody>
          <a:bodyPr wrap="square" rtlCol="0">
            <a:spAutoFit/>
          </a:bodyPr>
          <a:lstStyle/>
          <a:p>
            <a:r>
              <a:rPr lang="en-IN" dirty="0"/>
              <a:t>Most of the customers are giving 3,4 and 5 rating for the retailer products</a:t>
            </a:r>
            <a:endParaRPr lang="en-US" dirty="0"/>
          </a:p>
        </p:txBody>
      </p:sp>
      <p:sp>
        <p:nvSpPr>
          <p:cNvPr id="10" name="TextBox 9">
            <a:extLst>
              <a:ext uri="{FF2B5EF4-FFF2-40B4-BE49-F238E27FC236}">
                <a16:creationId xmlns:a16="http://schemas.microsoft.com/office/drawing/2014/main" id="{FD04E0A4-88B8-C64D-B467-1869D041BC5D}"/>
              </a:ext>
            </a:extLst>
          </p:cNvPr>
          <p:cNvSpPr txBox="1"/>
          <p:nvPr/>
        </p:nvSpPr>
        <p:spPr>
          <a:xfrm>
            <a:off x="6643396" y="4974676"/>
            <a:ext cx="3041780" cy="923330"/>
          </a:xfrm>
          <a:prstGeom prst="rect">
            <a:avLst/>
          </a:prstGeom>
          <a:noFill/>
        </p:spPr>
        <p:txBody>
          <a:bodyPr wrap="square" rtlCol="0">
            <a:spAutoFit/>
          </a:bodyPr>
          <a:lstStyle/>
          <a:p>
            <a:r>
              <a:rPr lang="en-US" dirty="0"/>
              <a:t>1 represents that the product was recommended by the customer</a:t>
            </a:r>
          </a:p>
        </p:txBody>
      </p:sp>
    </p:spTree>
    <p:extLst>
      <p:ext uri="{BB962C8B-B14F-4D97-AF65-F5344CB8AC3E}">
        <p14:creationId xmlns:p14="http://schemas.microsoft.com/office/powerpoint/2010/main" val="5236509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E362B-3F87-0243-9DB9-D0A5C5252B65}"/>
              </a:ext>
            </a:extLst>
          </p:cNvPr>
          <p:cNvSpPr>
            <a:spLocks noGrp="1"/>
          </p:cNvSpPr>
          <p:nvPr>
            <p:ph type="title"/>
          </p:nvPr>
        </p:nvSpPr>
        <p:spPr>
          <a:xfrm>
            <a:off x="677334" y="609600"/>
            <a:ext cx="8596668" cy="715347"/>
          </a:xfrm>
        </p:spPr>
        <p:txBody>
          <a:bodyPr/>
          <a:lstStyle/>
          <a:p>
            <a:r>
              <a:rPr lang="en-US" dirty="0"/>
              <a:t>Methodology: Data Exploration</a:t>
            </a:r>
          </a:p>
        </p:txBody>
      </p:sp>
      <p:sp>
        <p:nvSpPr>
          <p:cNvPr id="3" name="Content Placeholder 2">
            <a:extLst>
              <a:ext uri="{FF2B5EF4-FFF2-40B4-BE49-F238E27FC236}">
                <a16:creationId xmlns:a16="http://schemas.microsoft.com/office/drawing/2014/main" id="{21CC78D2-E75B-1C49-8932-E23DBEE236CC}"/>
              </a:ext>
            </a:extLst>
          </p:cNvPr>
          <p:cNvSpPr>
            <a:spLocks noGrp="1"/>
          </p:cNvSpPr>
          <p:nvPr>
            <p:ph idx="1"/>
          </p:nvPr>
        </p:nvSpPr>
        <p:spPr>
          <a:xfrm>
            <a:off x="1311815" y="1619415"/>
            <a:ext cx="2196495" cy="358676"/>
          </a:xfrm>
        </p:spPr>
        <p:txBody>
          <a:bodyPr>
            <a:normAutofit lnSpcReduction="10000"/>
          </a:bodyPr>
          <a:lstStyle/>
          <a:p>
            <a:pPr marL="0" indent="0">
              <a:buNone/>
            </a:pPr>
            <a:r>
              <a:rPr lang="en-US" dirty="0"/>
              <a:t>Division Name</a:t>
            </a:r>
          </a:p>
        </p:txBody>
      </p:sp>
      <p:sp>
        <p:nvSpPr>
          <p:cNvPr id="4" name="Content Placeholder 2">
            <a:extLst>
              <a:ext uri="{FF2B5EF4-FFF2-40B4-BE49-F238E27FC236}">
                <a16:creationId xmlns:a16="http://schemas.microsoft.com/office/drawing/2014/main" id="{DD283FF8-E5B4-FC47-90F1-BB3D841C02B9}"/>
              </a:ext>
            </a:extLst>
          </p:cNvPr>
          <p:cNvSpPr txBox="1">
            <a:spLocks/>
          </p:cNvSpPr>
          <p:nvPr/>
        </p:nvSpPr>
        <p:spPr>
          <a:xfrm>
            <a:off x="6096000" y="1619415"/>
            <a:ext cx="2196495" cy="358676"/>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Font typeface="Wingdings 3" charset="2"/>
              <a:buNone/>
            </a:pPr>
            <a:r>
              <a:rPr lang="en-US" dirty="0"/>
              <a:t>Department Name</a:t>
            </a:r>
          </a:p>
        </p:txBody>
      </p:sp>
      <p:pic>
        <p:nvPicPr>
          <p:cNvPr id="6" name="Picture 5">
            <a:extLst>
              <a:ext uri="{FF2B5EF4-FFF2-40B4-BE49-F238E27FC236}">
                <a16:creationId xmlns:a16="http://schemas.microsoft.com/office/drawing/2014/main" id="{2F492388-1594-B345-9BEF-45C8A2023BAF}"/>
              </a:ext>
            </a:extLst>
          </p:cNvPr>
          <p:cNvPicPr>
            <a:picLocks noChangeAspect="1"/>
          </p:cNvPicPr>
          <p:nvPr/>
        </p:nvPicPr>
        <p:blipFill>
          <a:blip r:embed="rId2"/>
          <a:stretch>
            <a:fillRect/>
          </a:stretch>
        </p:blipFill>
        <p:spPr>
          <a:xfrm>
            <a:off x="1150312" y="1978091"/>
            <a:ext cx="3253737" cy="2360554"/>
          </a:xfrm>
          <a:prstGeom prst="rect">
            <a:avLst/>
          </a:prstGeom>
        </p:spPr>
      </p:pic>
      <p:pic>
        <p:nvPicPr>
          <p:cNvPr id="8" name="Picture 7">
            <a:extLst>
              <a:ext uri="{FF2B5EF4-FFF2-40B4-BE49-F238E27FC236}">
                <a16:creationId xmlns:a16="http://schemas.microsoft.com/office/drawing/2014/main" id="{140BFA79-5A4C-8945-8E98-0AEB11F653C4}"/>
              </a:ext>
            </a:extLst>
          </p:cNvPr>
          <p:cNvPicPr>
            <a:picLocks noChangeAspect="1"/>
          </p:cNvPicPr>
          <p:nvPr/>
        </p:nvPicPr>
        <p:blipFill>
          <a:blip r:embed="rId3"/>
          <a:stretch>
            <a:fillRect/>
          </a:stretch>
        </p:blipFill>
        <p:spPr>
          <a:xfrm>
            <a:off x="5192111" y="2060437"/>
            <a:ext cx="4114304" cy="2490541"/>
          </a:xfrm>
          <a:prstGeom prst="rect">
            <a:avLst/>
          </a:prstGeom>
        </p:spPr>
      </p:pic>
      <p:sp>
        <p:nvSpPr>
          <p:cNvPr id="9" name="TextBox 8">
            <a:extLst>
              <a:ext uri="{FF2B5EF4-FFF2-40B4-BE49-F238E27FC236}">
                <a16:creationId xmlns:a16="http://schemas.microsoft.com/office/drawing/2014/main" id="{DDA7EE08-4E0E-8E49-ADF9-4DA9FFF5BAD5}"/>
              </a:ext>
            </a:extLst>
          </p:cNvPr>
          <p:cNvSpPr txBox="1"/>
          <p:nvPr/>
        </p:nvSpPr>
        <p:spPr>
          <a:xfrm>
            <a:off x="1311815" y="4697321"/>
            <a:ext cx="2942944" cy="1200329"/>
          </a:xfrm>
          <a:prstGeom prst="rect">
            <a:avLst/>
          </a:prstGeom>
          <a:noFill/>
        </p:spPr>
        <p:txBody>
          <a:bodyPr wrap="square" rtlCol="0">
            <a:spAutoFit/>
          </a:bodyPr>
          <a:lstStyle/>
          <a:p>
            <a:r>
              <a:rPr lang="en-US" dirty="0"/>
              <a:t>Most of the orders were from the ‘General’ category and least from the Intimates category</a:t>
            </a:r>
          </a:p>
        </p:txBody>
      </p:sp>
      <p:sp>
        <p:nvSpPr>
          <p:cNvPr id="10" name="TextBox 9">
            <a:extLst>
              <a:ext uri="{FF2B5EF4-FFF2-40B4-BE49-F238E27FC236}">
                <a16:creationId xmlns:a16="http://schemas.microsoft.com/office/drawing/2014/main" id="{072D62E1-AC4E-8946-A7DA-562F7E3210F1}"/>
              </a:ext>
            </a:extLst>
          </p:cNvPr>
          <p:cNvSpPr txBox="1"/>
          <p:nvPr/>
        </p:nvSpPr>
        <p:spPr>
          <a:xfrm>
            <a:off x="5374433" y="4697321"/>
            <a:ext cx="3899569" cy="923330"/>
          </a:xfrm>
          <a:prstGeom prst="rect">
            <a:avLst/>
          </a:prstGeom>
          <a:noFill/>
        </p:spPr>
        <p:txBody>
          <a:bodyPr wrap="square" rtlCol="0">
            <a:spAutoFit/>
          </a:bodyPr>
          <a:lstStyle/>
          <a:p>
            <a:r>
              <a:rPr lang="en-US" dirty="0"/>
              <a:t>‘Tops’ and ‘Dresses’ had most of the reviews and ‘Trends’ had least number of reviews</a:t>
            </a:r>
          </a:p>
        </p:txBody>
      </p:sp>
    </p:spTree>
    <p:extLst>
      <p:ext uri="{BB962C8B-B14F-4D97-AF65-F5344CB8AC3E}">
        <p14:creationId xmlns:p14="http://schemas.microsoft.com/office/powerpoint/2010/main" val="16042346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17F7B-3FA3-8B4D-9451-465EE7D18A3C}"/>
              </a:ext>
            </a:extLst>
          </p:cNvPr>
          <p:cNvSpPr>
            <a:spLocks noGrp="1"/>
          </p:cNvSpPr>
          <p:nvPr>
            <p:ph type="title"/>
          </p:nvPr>
        </p:nvSpPr>
        <p:spPr>
          <a:xfrm>
            <a:off x="677334" y="609600"/>
            <a:ext cx="8596668" cy="808653"/>
          </a:xfrm>
        </p:spPr>
        <p:txBody>
          <a:bodyPr/>
          <a:lstStyle/>
          <a:p>
            <a:r>
              <a:rPr lang="en-US" dirty="0"/>
              <a:t>Methodology: Data Exploration</a:t>
            </a:r>
          </a:p>
        </p:txBody>
      </p:sp>
      <p:sp>
        <p:nvSpPr>
          <p:cNvPr id="3" name="Content Placeholder 2">
            <a:extLst>
              <a:ext uri="{FF2B5EF4-FFF2-40B4-BE49-F238E27FC236}">
                <a16:creationId xmlns:a16="http://schemas.microsoft.com/office/drawing/2014/main" id="{73162030-6E78-2F45-AF3C-DB04C8703C1F}"/>
              </a:ext>
            </a:extLst>
          </p:cNvPr>
          <p:cNvSpPr>
            <a:spLocks noGrp="1"/>
          </p:cNvSpPr>
          <p:nvPr>
            <p:ph idx="1"/>
          </p:nvPr>
        </p:nvSpPr>
        <p:spPr>
          <a:xfrm>
            <a:off x="677334" y="1418254"/>
            <a:ext cx="1935237" cy="429208"/>
          </a:xfrm>
        </p:spPr>
        <p:txBody>
          <a:bodyPr/>
          <a:lstStyle/>
          <a:p>
            <a:pPr marL="0" indent="0">
              <a:buNone/>
            </a:pPr>
            <a:r>
              <a:rPr lang="en-US" dirty="0"/>
              <a:t>Class Name</a:t>
            </a:r>
          </a:p>
        </p:txBody>
      </p:sp>
      <p:pic>
        <p:nvPicPr>
          <p:cNvPr id="5" name="Picture 4">
            <a:extLst>
              <a:ext uri="{FF2B5EF4-FFF2-40B4-BE49-F238E27FC236}">
                <a16:creationId xmlns:a16="http://schemas.microsoft.com/office/drawing/2014/main" id="{D8F3D132-3C67-EC4B-9346-CC0481C2BD86}"/>
              </a:ext>
            </a:extLst>
          </p:cNvPr>
          <p:cNvPicPr>
            <a:picLocks noChangeAspect="1"/>
          </p:cNvPicPr>
          <p:nvPr/>
        </p:nvPicPr>
        <p:blipFill>
          <a:blip r:embed="rId2"/>
          <a:stretch>
            <a:fillRect/>
          </a:stretch>
        </p:blipFill>
        <p:spPr>
          <a:xfrm>
            <a:off x="537704" y="1847462"/>
            <a:ext cx="5325424" cy="4823927"/>
          </a:xfrm>
          <a:prstGeom prst="rect">
            <a:avLst/>
          </a:prstGeom>
        </p:spPr>
      </p:pic>
      <p:sp>
        <p:nvSpPr>
          <p:cNvPr id="6" name="TextBox 5">
            <a:extLst>
              <a:ext uri="{FF2B5EF4-FFF2-40B4-BE49-F238E27FC236}">
                <a16:creationId xmlns:a16="http://schemas.microsoft.com/office/drawing/2014/main" id="{A0BD54BE-2850-A64D-B5BC-C5B42B8A04A0}"/>
              </a:ext>
            </a:extLst>
          </p:cNvPr>
          <p:cNvSpPr txBox="1"/>
          <p:nvPr/>
        </p:nvSpPr>
        <p:spPr>
          <a:xfrm>
            <a:off x="6328874" y="2782097"/>
            <a:ext cx="2948473" cy="1477328"/>
          </a:xfrm>
          <a:prstGeom prst="rect">
            <a:avLst/>
          </a:prstGeom>
          <a:noFill/>
        </p:spPr>
        <p:txBody>
          <a:bodyPr wrap="square" rtlCol="0">
            <a:spAutoFit/>
          </a:bodyPr>
          <a:lstStyle/>
          <a:p>
            <a:r>
              <a:rPr lang="en-US" dirty="0"/>
              <a:t>‘Dresses’ category topped the ranks with 6,319 mentions, followed by ‘Knits’ category with 4,843 mentions</a:t>
            </a:r>
          </a:p>
        </p:txBody>
      </p:sp>
    </p:spTree>
    <p:extLst>
      <p:ext uri="{BB962C8B-B14F-4D97-AF65-F5344CB8AC3E}">
        <p14:creationId xmlns:p14="http://schemas.microsoft.com/office/powerpoint/2010/main" val="31714027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3E254-9919-8F4B-94C6-25180E9DD1FE}"/>
              </a:ext>
            </a:extLst>
          </p:cNvPr>
          <p:cNvSpPr>
            <a:spLocks noGrp="1"/>
          </p:cNvSpPr>
          <p:nvPr>
            <p:ph type="title"/>
          </p:nvPr>
        </p:nvSpPr>
        <p:spPr>
          <a:xfrm>
            <a:off x="677334" y="609600"/>
            <a:ext cx="8596668" cy="640702"/>
          </a:xfrm>
        </p:spPr>
        <p:txBody>
          <a:bodyPr/>
          <a:lstStyle/>
          <a:p>
            <a:r>
              <a:rPr lang="en-US" dirty="0"/>
              <a:t>Methodology: Data Exploration</a:t>
            </a:r>
          </a:p>
        </p:txBody>
      </p:sp>
      <p:sp>
        <p:nvSpPr>
          <p:cNvPr id="3" name="Content Placeholder 2">
            <a:extLst>
              <a:ext uri="{FF2B5EF4-FFF2-40B4-BE49-F238E27FC236}">
                <a16:creationId xmlns:a16="http://schemas.microsoft.com/office/drawing/2014/main" id="{1231EB17-95A2-8D42-AE24-6532ABD74936}"/>
              </a:ext>
            </a:extLst>
          </p:cNvPr>
          <p:cNvSpPr>
            <a:spLocks noGrp="1"/>
          </p:cNvSpPr>
          <p:nvPr>
            <p:ph idx="1"/>
          </p:nvPr>
        </p:nvSpPr>
        <p:spPr>
          <a:xfrm>
            <a:off x="677334" y="1302250"/>
            <a:ext cx="8596668" cy="414660"/>
          </a:xfrm>
        </p:spPr>
        <p:txBody>
          <a:bodyPr/>
          <a:lstStyle/>
          <a:p>
            <a:r>
              <a:rPr lang="en-US" b="1" dirty="0"/>
              <a:t>Bivariate Analysis</a:t>
            </a:r>
          </a:p>
        </p:txBody>
      </p:sp>
      <p:pic>
        <p:nvPicPr>
          <p:cNvPr id="5" name="Picture 4">
            <a:extLst>
              <a:ext uri="{FF2B5EF4-FFF2-40B4-BE49-F238E27FC236}">
                <a16:creationId xmlns:a16="http://schemas.microsoft.com/office/drawing/2014/main" id="{82A11789-BD02-024B-BE52-83182B5F6C86}"/>
              </a:ext>
            </a:extLst>
          </p:cNvPr>
          <p:cNvPicPr>
            <a:picLocks noChangeAspect="1"/>
          </p:cNvPicPr>
          <p:nvPr/>
        </p:nvPicPr>
        <p:blipFill>
          <a:blip r:embed="rId2"/>
          <a:stretch>
            <a:fillRect/>
          </a:stretch>
        </p:blipFill>
        <p:spPr>
          <a:xfrm>
            <a:off x="396762" y="2395828"/>
            <a:ext cx="5638798" cy="2861709"/>
          </a:xfrm>
          <a:prstGeom prst="rect">
            <a:avLst/>
          </a:prstGeom>
        </p:spPr>
      </p:pic>
      <p:pic>
        <p:nvPicPr>
          <p:cNvPr id="7" name="Picture 6">
            <a:extLst>
              <a:ext uri="{FF2B5EF4-FFF2-40B4-BE49-F238E27FC236}">
                <a16:creationId xmlns:a16="http://schemas.microsoft.com/office/drawing/2014/main" id="{AA9187DD-5312-F649-8A22-03D757F319B2}"/>
              </a:ext>
            </a:extLst>
          </p:cNvPr>
          <p:cNvPicPr>
            <a:picLocks noChangeAspect="1"/>
          </p:cNvPicPr>
          <p:nvPr/>
        </p:nvPicPr>
        <p:blipFill>
          <a:blip r:embed="rId3"/>
          <a:stretch>
            <a:fillRect/>
          </a:stretch>
        </p:blipFill>
        <p:spPr>
          <a:xfrm>
            <a:off x="6156441" y="2183519"/>
            <a:ext cx="3322621" cy="3154593"/>
          </a:xfrm>
          <a:prstGeom prst="rect">
            <a:avLst/>
          </a:prstGeom>
        </p:spPr>
      </p:pic>
      <p:sp>
        <p:nvSpPr>
          <p:cNvPr id="8" name="TextBox 7">
            <a:extLst>
              <a:ext uri="{FF2B5EF4-FFF2-40B4-BE49-F238E27FC236}">
                <a16:creationId xmlns:a16="http://schemas.microsoft.com/office/drawing/2014/main" id="{5DA49580-3985-6641-9452-7C92D81D1684}"/>
              </a:ext>
            </a:extLst>
          </p:cNvPr>
          <p:cNvSpPr txBox="1"/>
          <p:nvPr/>
        </p:nvSpPr>
        <p:spPr>
          <a:xfrm>
            <a:off x="677334" y="1814187"/>
            <a:ext cx="6333067" cy="338554"/>
          </a:xfrm>
          <a:prstGeom prst="rect">
            <a:avLst/>
          </a:prstGeom>
          <a:noFill/>
        </p:spPr>
        <p:txBody>
          <a:bodyPr wrap="square" rtlCol="0">
            <a:spAutoFit/>
          </a:bodyPr>
          <a:lstStyle/>
          <a:p>
            <a:r>
              <a:rPr lang="en-US" sz="1600" dirty="0"/>
              <a:t>Recommended IND against rating and Department Name</a:t>
            </a:r>
          </a:p>
        </p:txBody>
      </p:sp>
      <p:sp>
        <p:nvSpPr>
          <p:cNvPr id="9" name="TextBox 8">
            <a:extLst>
              <a:ext uri="{FF2B5EF4-FFF2-40B4-BE49-F238E27FC236}">
                <a16:creationId xmlns:a16="http://schemas.microsoft.com/office/drawing/2014/main" id="{B1820104-1DBC-FC4D-A58B-536DF7CF4C73}"/>
              </a:ext>
            </a:extLst>
          </p:cNvPr>
          <p:cNvSpPr txBox="1"/>
          <p:nvPr/>
        </p:nvSpPr>
        <p:spPr>
          <a:xfrm>
            <a:off x="1016000" y="5503333"/>
            <a:ext cx="3959668" cy="584775"/>
          </a:xfrm>
          <a:prstGeom prst="rect">
            <a:avLst/>
          </a:prstGeom>
          <a:noFill/>
        </p:spPr>
        <p:txBody>
          <a:bodyPr wrap="square" rtlCol="0">
            <a:spAutoFit/>
          </a:bodyPr>
          <a:lstStyle/>
          <a:p>
            <a:r>
              <a:rPr lang="en-IN" sz="1600" dirty="0"/>
              <a:t>Customers who gave the highest reviews have also recommended the product</a:t>
            </a:r>
            <a:endParaRPr lang="en-US" sz="1600" dirty="0"/>
          </a:p>
        </p:txBody>
      </p:sp>
      <p:sp>
        <p:nvSpPr>
          <p:cNvPr id="10" name="TextBox 9">
            <a:extLst>
              <a:ext uri="{FF2B5EF4-FFF2-40B4-BE49-F238E27FC236}">
                <a16:creationId xmlns:a16="http://schemas.microsoft.com/office/drawing/2014/main" id="{36B270FE-B223-6F4C-B43B-E828CB27B18D}"/>
              </a:ext>
            </a:extLst>
          </p:cNvPr>
          <p:cNvSpPr txBox="1"/>
          <p:nvPr/>
        </p:nvSpPr>
        <p:spPr>
          <a:xfrm>
            <a:off x="5842000" y="5503333"/>
            <a:ext cx="3432002" cy="584775"/>
          </a:xfrm>
          <a:prstGeom prst="rect">
            <a:avLst/>
          </a:prstGeom>
          <a:noFill/>
        </p:spPr>
        <p:txBody>
          <a:bodyPr wrap="square" rtlCol="0">
            <a:spAutoFit/>
          </a:bodyPr>
          <a:lstStyle/>
          <a:p>
            <a:r>
              <a:rPr lang="en-IN" sz="1600" dirty="0"/>
              <a:t>Tops and Dresses department get the most items recommended</a:t>
            </a:r>
            <a:endParaRPr lang="en-US" sz="1600" dirty="0"/>
          </a:p>
        </p:txBody>
      </p:sp>
    </p:spTree>
    <p:extLst>
      <p:ext uri="{BB962C8B-B14F-4D97-AF65-F5344CB8AC3E}">
        <p14:creationId xmlns:p14="http://schemas.microsoft.com/office/powerpoint/2010/main" val="82129530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351</TotalTime>
  <Words>1433</Words>
  <Application>Microsoft Macintosh PowerPoint</Application>
  <PresentationFormat>Widescreen</PresentationFormat>
  <Paragraphs>183</Paragraphs>
  <Slides>23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Trebuchet MS</vt:lpstr>
      <vt:lpstr>Wingdings 3</vt:lpstr>
      <vt:lpstr>Facet</vt:lpstr>
      <vt:lpstr>Analyzing Customer Reviews: Women’s E-Commerce Clothing</vt:lpstr>
      <vt:lpstr>Introduction</vt:lpstr>
      <vt:lpstr>Dataset</vt:lpstr>
      <vt:lpstr>Methodology</vt:lpstr>
      <vt:lpstr>Methodology: Data Exploration</vt:lpstr>
      <vt:lpstr>Methodology: Data Exploration</vt:lpstr>
      <vt:lpstr>Methodology: Data Exploration</vt:lpstr>
      <vt:lpstr>Methodology: Data Exploration</vt:lpstr>
      <vt:lpstr>Methodology: Data Exploration</vt:lpstr>
      <vt:lpstr>Methodology: Data Exploration</vt:lpstr>
      <vt:lpstr>Methodology: Data Pre-processing </vt:lpstr>
      <vt:lpstr>Methodology: Data Pre-processing </vt:lpstr>
      <vt:lpstr>Methodology: Data Pre-processing </vt:lpstr>
      <vt:lpstr>Methodology: Data Pre-processing </vt:lpstr>
      <vt:lpstr>Methodology: Data Pre-processing </vt:lpstr>
      <vt:lpstr>Methodology: Data Pre-processing </vt:lpstr>
      <vt:lpstr>Methodology: Data Pre-processing </vt:lpstr>
      <vt:lpstr>Methodology: Data Pre-processing </vt:lpstr>
      <vt:lpstr>PowerPoint Presentation</vt:lpstr>
      <vt:lpstr>PowerPoint Presentation</vt:lpstr>
      <vt:lpstr>Applications</vt:lpstr>
      <vt:lpstr>Limitations</vt:lpstr>
      <vt:lpstr>Workload Distribution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Customer Reviews: Women’s E-Commerce Clothing</dc:title>
  <dc:creator>Kakar,Ishita</dc:creator>
  <cp:lastModifiedBy>Kakar,Ishita</cp:lastModifiedBy>
  <cp:revision>51</cp:revision>
  <dcterms:created xsi:type="dcterms:W3CDTF">2020-08-31T18:21:58Z</dcterms:created>
  <dcterms:modified xsi:type="dcterms:W3CDTF">2020-09-01T02:54:53Z</dcterms:modified>
</cp:coreProperties>
</file>

<file path=docProps/thumbnail.jpeg>
</file>